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heme/themeOverride2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49"/>
  </p:notesMasterIdLst>
  <p:sldIdLst>
    <p:sldId id="276" r:id="rId3"/>
    <p:sldId id="259" r:id="rId4"/>
    <p:sldId id="264" r:id="rId5"/>
    <p:sldId id="273" r:id="rId6"/>
    <p:sldId id="282" r:id="rId7"/>
    <p:sldId id="293" r:id="rId8"/>
    <p:sldId id="283" r:id="rId9"/>
    <p:sldId id="284" r:id="rId10"/>
    <p:sldId id="285" r:id="rId11"/>
    <p:sldId id="286" r:id="rId12"/>
    <p:sldId id="278" r:id="rId13"/>
    <p:sldId id="272" r:id="rId14"/>
    <p:sldId id="288" r:id="rId15"/>
    <p:sldId id="263" r:id="rId16"/>
    <p:sldId id="289" r:id="rId17"/>
    <p:sldId id="279" r:id="rId18"/>
    <p:sldId id="275" r:id="rId19"/>
    <p:sldId id="267" r:id="rId20"/>
    <p:sldId id="271" r:id="rId21"/>
    <p:sldId id="298" r:id="rId22"/>
    <p:sldId id="299" r:id="rId23"/>
    <p:sldId id="300" r:id="rId24"/>
    <p:sldId id="301" r:id="rId25"/>
    <p:sldId id="302" r:id="rId26"/>
    <p:sldId id="303" r:id="rId27"/>
    <p:sldId id="311" r:id="rId28"/>
    <p:sldId id="304" r:id="rId29"/>
    <p:sldId id="305" r:id="rId30"/>
    <p:sldId id="306" r:id="rId31"/>
    <p:sldId id="307" r:id="rId32"/>
    <p:sldId id="308" r:id="rId33"/>
    <p:sldId id="309" r:id="rId34"/>
    <p:sldId id="297" r:id="rId35"/>
    <p:sldId id="290" r:id="rId36"/>
    <p:sldId id="294" r:id="rId37"/>
    <p:sldId id="295" r:id="rId38"/>
    <p:sldId id="312" r:id="rId39"/>
    <p:sldId id="318" r:id="rId40"/>
    <p:sldId id="317" r:id="rId41"/>
    <p:sldId id="313" r:id="rId42"/>
    <p:sldId id="314" r:id="rId43"/>
    <p:sldId id="315" r:id="rId44"/>
    <p:sldId id="316" r:id="rId45"/>
    <p:sldId id="291" r:id="rId46"/>
    <p:sldId id="310" r:id="rId47"/>
    <p:sldId id="277" r:id="rId4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orient="horz" pos="240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3E0D2"/>
    <a:srgbClr val="8DC0B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189" autoAdjust="0"/>
    <p:restoredTop sz="96314" autoAdjust="0"/>
  </p:normalViewPr>
  <p:slideViewPr>
    <p:cSldViewPr snapToGrid="0" showGuides="1">
      <p:cViewPr varScale="1">
        <p:scale>
          <a:sx n="106" d="100"/>
          <a:sy n="106" d="100"/>
        </p:scale>
        <p:origin x="72" y="152"/>
      </p:cViewPr>
      <p:guideLst>
        <p:guide orient="horz" pos="2160"/>
        <p:guide pos="3840"/>
        <p:guide orient="horz" pos="240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tableStyles" Target="tableStyle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8" Type="http://schemas.openxmlformats.org/officeDocument/2006/relationships/slide" Target="slides/slide6.xml"/><Relationship Id="rId51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5D6402-2067-4CB1-9A28-5CB905084C88}" type="datetimeFigureOut">
              <a:rPr lang="zh-CN" altLang="en-US" smtClean="0"/>
              <a:t>2022-04-25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FA58EC-8B9F-4F1A-82C3-DF6A003845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17270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FA58EC-8B9F-4F1A-82C3-DF6A00384507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76600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FA58EC-8B9F-4F1A-82C3-DF6A00384507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10067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FA58EC-8B9F-4F1A-82C3-DF6A00384507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59555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FA58EC-8B9F-4F1A-82C3-DF6A00384507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76482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FA58EC-8B9F-4F1A-82C3-DF6A00384507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03541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FA58EC-8B9F-4F1A-82C3-DF6A00384507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61546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FA58EC-8B9F-4F1A-82C3-DF6A00384507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32930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FA58EC-8B9F-4F1A-82C3-DF6A00384507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85223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FA58EC-8B9F-4F1A-82C3-DF6A00384507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0770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FA58EC-8B9F-4F1A-82C3-DF6A00384507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09422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moban/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E161C-A61C-4F21-AF49-9B6F7090A288}" type="datetimeFigureOut">
              <a:rPr lang="zh-CN" altLang="en-US" smtClean="0"/>
              <a:t>2022-04-25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59095-66B7-4DBE-917E-A084E09862A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E161C-A61C-4F21-AF49-9B6F7090A288}" type="datetimeFigureOut">
              <a:rPr lang="zh-CN" altLang="en-US" smtClean="0"/>
              <a:t>2022-04-25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59095-66B7-4DBE-917E-A084E09862A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E161C-A61C-4F21-AF49-9B6F7090A288}" type="datetimeFigureOut">
              <a:rPr lang="zh-CN" altLang="en-US" smtClean="0"/>
              <a:t>2022-04-25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59095-66B7-4DBE-917E-A084E09862A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E161C-A61C-4F21-AF49-9B6F7090A288}" type="datetimeFigureOut">
              <a:rPr lang="zh-CN" altLang="en-US" smtClean="0"/>
              <a:t>2022-04-25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59095-66B7-4DBE-917E-A084E09862A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  <a:pPr/>
              <a:t>2022-04-25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27253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  <a:pPr/>
              <a:t>2022-04-25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3622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40868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E161C-A61C-4F21-AF49-9B6F7090A288}" type="datetimeFigureOut">
              <a:rPr lang="zh-CN" altLang="en-US" smtClean="0"/>
              <a:t>2022-04-25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59095-66B7-4DBE-917E-A084E09862A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E161C-A61C-4F21-AF49-9B6F7090A288}" type="datetimeFigureOut">
              <a:rPr lang="zh-CN" altLang="en-US" smtClean="0"/>
              <a:t>2022-04-25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59095-66B7-4DBE-917E-A084E09862A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E161C-A61C-4F21-AF49-9B6F7090A288}" type="datetimeFigureOut">
              <a:rPr lang="zh-CN" altLang="en-US" smtClean="0"/>
              <a:t>2022-04-25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59095-66B7-4DBE-917E-A084E09862A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E161C-A61C-4F21-AF49-9B6F7090A288}" type="datetimeFigureOut">
              <a:rPr lang="zh-CN" altLang="en-US" smtClean="0"/>
              <a:t>2022-04-25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59095-66B7-4DBE-917E-A084E09862A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E161C-A61C-4F21-AF49-9B6F7090A288}" type="datetimeFigureOut">
              <a:rPr lang="zh-CN" altLang="en-US" smtClean="0"/>
              <a:t>2022-04-25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59095-66B7-4DBE-917E-A084E09862A2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TextBox 10"/>
          <p:cNvSpPr txBox="1"/>
          <p:nvPr userDrawn="1"/>
        </p:nvSpPr>
        <p:spPr>
          <a:xfrm>
            <a:off x="1412405" y="6739570"/>
            <a:ext cx="1800200" cy="118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1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PPT</a:t>
            </a:r>
            <a:r>
              <a:rPr lang="zh-CN" altLang="en-US" sz="1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模板</a:t>
            </a:r>
            <a:r>
              <a:rPr lang="zh-CN" altLang="en-US" sz="1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http://www.1ppt.com/moban/</a:t>
            </a:r>
            <a:r>
              <a:rPr lang="zh-CN" altLang="en-US" sz="1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10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285698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E161C-A61C-4F21-AF49-9B6F7090A288}" type="datetimeFigureOut">
              <a:rPr lang="zh-CN" altLang="en-US" smtClean="0"/>
              <a:t>2022-04-25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59095-66B7-4DBE-917E-A084E09862A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E161C-A61C-4F21-AF49-9B6F7090A288}" type="datetimeFigureOut">
              <a:rPr lang="zh-CN" altLang="en-US" smtClean="0"/>
              <a:t>2022-04-25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59095-66B7-4DBE-917E-A084E09862A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E161C-A61C-4F21-AF49-9B6F7090A288}" type="datetimeFigureOut">
              <a:rPr lang="zh-CN" altLang="en-US" smtClean="0"/>
              <a:t>2022-04-25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59095-66B7-4DBE-917E-A084E09862A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</a:lstStyle>
          <a:p>
            <a:fld id="{C7EE161C-A61C-4F21-AF49-9B6F7090A288}" type="datetimeFigureOut">
              <a:rPr lang="zh-CN" altLang="en-US" smtClean="0"/>
              <a:t>2022-04-25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</a:lstStyle>
          <a:p>
            <a:fld id="{D6B59095-66B7-4DBE-917E-A084E09862A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60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楷体" panose="02010609060101010101" pitchFamily="49" charset="-122"/>
          <a:ea typeface="楷体" panose="02010609060101010101" pitchFamily="49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楷体" panose="02010609060101010101" pitchFamily="49" charset="-122"/>
          <a:ea typeface="楷体" panose="02010609060101010101" pitchFamily="49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楷体" panose="02010609060101010101" pitchFamily="49" charset="-122"/>
          <a:ea typeface="楷体" panose="02010609060101010101" pitchFamily="49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楷体" panose="02010609060101010101" pitchFamily="49" charset="-122"/>
          <a:ea typeface="楷体" panose="02010609060101010101" pitchFamily="49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楷体" panose="02010609060101010101" pitchFamily="49" charset="-122"/>
          <a:ea typeface="楷体" panose="02010609060101010101" pitchFamily="49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754523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themeOverride" Target="../theme/themeOverrid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任意多边形: 形状 20"/>
          <p:cNvSpPr/>
          <p:nvPr/>
        </p:nvSpPr>
        <p:spPr>
          <a:xfrm>
            <a:off x="0" y="0"/>
            <a:ext cx="7562850" cy="6858000"/>
          </a:xfrm>
          <a:custGeom>
            <a:avLst/>
            <a:gdLst>
              <a:gd name="connsiteX0" fmla="*/ 0 w 7562850"/>
              <a:gd name="connsiteY0" fmla="*/ 0 h 6858000"/>
              <a:gd name="connsiteX1" fmla="*/ 5896999 w 7562850"/>
              <a:gd name="connsiteY1" fmla="*/ 0 h 6858000"/>
              <a:gd name="connsiteX2" fmla="*/ 7562850 w 7562850"/>
              <a:gd name="connsiteY2" fmla="*/ 6858000 h 6858000"/>
              <a:gd name="connsiteX3" fmla="*/ 0 w 756285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62850" h="6858000">
                <a:moveTo>
                  <a:pt x="0" y="0"/>
                </a:moveTo>
                <a:lnTo>
                  <a:pt x="5896999" y="0"/>
                </a:lnTo>
                <a:lnTo>
                  <a:pt x="756285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DC0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2" name="任意多边形: 形状 21"/>
          <p:cNvSpPr/>
          <p:nvPr/>
        </p:nvSpPr>
        <p:spPr>
          <a:xfrm flipH="1" flipV="1">
            <a:off x="5299281" y="0"/>
            <a:ext cx="6892719" cy="6858000"/>
          </a:xfrm>
          <a:custGeom>
            <a:avLst/>
            <a:gdLst>
              <a:gd name="connsiteX0" fmla="*/ 6892719 w 6892719"/>
              <a:gd name="connsiteY0" fmla="*/ 6858000 h 6858000"/>
              <a:gd name="connsiteX1" fmla="*/ 0 w 6892719"/>
              <a:gd name="connsiteY1" fmla="*/ 6858000 h 6858000"/>
              <a:gd name="connsiteX2" fmla="*/ 0 w 6892719"/>
              <a:gd name="connsiteY2" fmla="*/ 0 h 6858000"/>
              <a:gd name="connsiteX3" fmla="*/ 5422854 w 6892719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92719" h="6858000">
                <a:moveTo>
                  <a:pt x="6892719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5422854" y="0"/>
                </a:lnTo>
                <a:close/>
              </a:path>
            </a:pathLst>
          </a:custGeom>
          <a:solidFill>
            <a:srgbClr val="F3E0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114551" y="1907381"/>
            <a:ext cx="7962899" cy="3043238"/>
          </a:xfrm>
          <a:prstGeom prst="rect">
            <a:avLst/>
          </a:prstGeom>
          <a:noFill/>
          <a:ln w="69850">
            <a:gradFill flip="none" rotWithShape="1">
              <a:gsLst>
                <a:gs pos="0">
                  <a:srgbClr val="F3E0D2"/>
                </a:gs>
                <a:gs pos="100000">
                  <a:srgbClr val="8DC0B1"/>
                </a:gs>
              </a:gsLst>
              <a:lin ang="1800000" scaled="0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2582966" y="2428169"/>
            <a:ext cx="70260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80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聚类模型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3541174" y="4122054"/>
            <a:ext cx="2088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汇报人：刘文杰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6562827" y="4122054"/>
            <a:ext cx="2088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600" spc="-10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汇报时间：</a:t>
            </a:r>
            <a:r>
              <a:rPr lang="en-US" altLang="zh-CN" sz="1600" spc="-10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2022.04.20</a:t>
            </a:r>
            <a:endParaRPr lang="zh-CN" altLang="en-US" sz="1600" spc="-10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103158" y="160735"/>
            <a:ext cx="11985684" cy="6536531"/>
          </a:xfrm>
          <a:prstGeom prst="rect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0" name="任意多边形: 形状 29"/>
          <p:cNvSpPr/>
          <p:nvPr/>
        </p:nvSpPr>
        <p:spPr>
          <a:xfrm>
            <a:off x="107200" y="3081337"/>
            <a:ext cx="347663" cy="695326"/>
          </a:xfrm>
          <a:custGeom>
            <a:avLst/>
            <a:gdLst>
              <a:gd name="connsiteX0" fmla="*/ 0 w 692944"/>
              <a:gd name="connsiteY0" fmla="*/ 0 h 1385888"/>
              <a:gd name="connsiteX1" fmla="*/ 692944 w 692944"/>
              <a:gd name="connsiteY1" fmla="*/ 692944 h 1385888"/>
              <a:gd name="connsiteX2" fmla="*/ 0 w 692944"/>
              <a:gd name="connsiteY2" fmla="*/ 1385888 h 1385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92944" h="1385888">
                <a:moveTo>
                  <a:pt x="0" y="0"/>
                </a:moveTo>
                <a:cubicBezTo>
                  <a:pt x="382702" y="0"/>
                  <a:pt x="692944" y="310242"/>
                  <a:pt x="692944" y="692944"/>
                </a:cubicBezTo>
                <a:cubicBezTo>
                  <a:pt x="692944" y="1075646"/>
                  <a:pt x="382702" y="1385888"/>
                  <a:pt x="0" y="138588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1" name="任意多边形: 形状 30"/>
          <p:cNvSpPr/>
          <p:nvPr/>
        </p:nvSpPr>
        <p:spPr>
          <a:xfrm flipH="1">
            <a:off x="11737138" y="3081337"/>
            <a:ext cx="347663" cy="695326"/>
          </a:xfrm>
          <a:custGeom>
            <a:avLst/>
            <a:gdLst>
              <a:gd name="connsiteX0" fmla="*/ 0 w 692944"/>
              <a:gd name="connsiteY0" fmla="*/ 0 h 1385888"/>
              <a:gd name="connsiteX1" fmla="*/ 692944 w 692944"/>
              <a:gd name="connsiteY1" fmla="*/ 692944 h 1385888"/>
              <a:gd name="connsiteX2" fmla="*/ 0 w 692944"/>
              <a:gd name="connsiteY2" fmla="*/ 1385888 h 1385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92944" h="1385888">
                <a:moveTo>
                  <a:pt x="0" y="0"/>
                </a:moveTo>
                <a:cubicBezTo>
                  <a:pt x="382702" y="0"/>
                  <a:pt x="692944" y="310242"/>
                  <a:pt x="692944" y="692944"/>
                </a:cubicBezTo>
                <a:cubicBezTo>
                  <a:pt x="692944" y="1075646"/>
                  <a:pt x="382702" y="1385888"/>
                  <a:pt x="0" y="138588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任意多边形: 形状 12"/>
          <p:cNvSpPr/>
          <p:nvPr/>
        </p:nvSpPr>
        <p:spPr>
          <a:xfrm>
            <a:off x="3273038" y="-5150"/>
            <a:ext cx="5645924" cy="838684"/>
          </a:xfrm>
          <a:custGeom>
            <a:avLst/>
            <a:gdLst>
              <a:gd name="connsiteX0" fmla="*/ 0 w 5645924"/>
              <a:gd name="connsiteY0" fmla="*/ 0 h 838684"/>
              <a:gd name="connsiteX1" fmla="*/ 5645924 w 5645924"/>
              <a:gd name="connsiteY1" fmla="*/ 0 h 838684"/>
              <a:gd name="connsiteX2" fmla="*/ 5640599 w 5645924"/>
              <a:gd name="connsiteY2" fmla="*/ 12553 h 838684"/>
              <a:gd name="connsiteX3" fmla="*/ 2822962 w 5645924"/>
              <a:gd name="connsiteY3" fmla="*/ 838684 h 838684"/>
              <a:gd name="connsiteX4" fmla="*/ 5326 w 5645924"/>
              <a:gd name="connsiteY4" fmla="*/ 12553 h 838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45924" h="838684">
                <a:moveTo>
                  <a:pt x="0" y="0"/>
                </a:moveTo>
                <a:lnTo>
                  <a:pt x="5645924" y="0"/>
                </a:lnTo>
                <a:lnTo>
                  <a:pt x="5640599" y="12553"/>
                </a:lnTo>
                <a:cubicBezTo>
                  <a:pt x="5372416" y="484025"/>
                  <a:pt x="4212819" y="838684"/>
                  <a:pt x="2822962" y="838684"/>
                </a:cubicBezTo>
                <a:cubicBezTo>
                  <a:pt x="1433105" y="838684"/>
                  <a:pt x="273508" y="484025"/>
                  <a:pt x="5326" y="12553"/>
                </a:cubicBezTo>
                <a:close/>
              </a:path>
            </a:pathLst>
          </a:custGeom>
          <a:gradFill flip="none" rotWithShape="1">
            <a:gsLst>
              <a:gs pos="20000">
                <a:srgbClr val="F3E0D2"/>
              </a:gs>
              <a:gs pos="100000">
                <a:srgbClr val="8DC0B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4456591" y="85174"/>
            <a:ext cx="35629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400">
                <a:solidFill>
                  <a:schemeClr val="bg1"/>
                </a:solidFill>
                <a:cs typeface="+mn-ea"/>
                <a:sym typeface="+mn-lt"/>
              </a:rPr>
              <a:t>K-means</a:t>
            </a:r>
            <a:r>
              <a:rPr lang="zh-CN" altLang="en-US" sz="2400">
                <a:solidFill>
                  <a:schemeClr val="bg1"/>
                </a:solidFill>
                <a:cs typeface="+mn-ea"/>
                <a:sym typeface="+mn-lt"/>
              </a:rPr>
              <a:t>算法聚类结果</a:t>
            </a:r>
          </a:p>
        </p:txBody>
      </p:sp>
      <p:sp>
        <p:nvSpPr>
          <p:cNvPr id="15" name="矩形 14"/>
          <p:cNvSpPr/>
          <p:nvPr/>
        </p:nvSpPr>
        <p:spPr>
          <a:xfrm>
            <a:off x="5772000" y="637162"/>
            <a:ext cx="648000" cy="48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560D0CF-8CAE-4FB0-9B0C-27F444ED26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838" y="833534"/>
            <a:ext cx="10956324" cy="5801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656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任意多边形: 形状 10"/>
          <p:cNvSpPr/>
          <p:nvPr/>
        </p:nvSpPr>
        <p:spPr>
          <a:xfrm>
            <a:off x="0" y="0"/>
            <a:ext cx="7562850" cy="6858000"/>
          </a:xfrm>
          <a:custGeom>
            <a:avLst/>
            <a:gdLst>
              <a:gd name="connsiteX0" fmla="*/ 0 w 7562850"/>
              <a:gd name="connsiteY0" fmla="*/ 0 h 6858000"/>
              <a:gd name="connsiteX1" fmla="*/ 5896999 w 7562850"/>
              <a:gd name="connsiteY1" fmla="*/ 0 h 6858000"/>
              <a:gd name="connsiteX2" fmla="*/ 7562850 w 7562850"/>
              <a:gd name="connsiteY2" fmla="*/ 6858000 h 6858000"/>
              <a:gd name="connsiteX3" fmla="*/ 0 w 756285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62850" h="6858000">
                <a:moveTo>
                  <a:pt x="0" y="0"/>
                </a:moveTo>
                <a:lnTo>
                  <a:pt x="5896999" y="0"/>
                </a:lnTo>
                <a:lnTo>
                  <a:pt x="756285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DC0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2" name="任意多边形: 形状 11"/>
          <p:cNvSpPr/>
          <p:nvPr/>
        </p:nvSpPr>
        <p:spPr>
          <a:xfrm flipH="1" flipV="1">
            <a:off x="5299281" y="0"/>
            <a:ext cx="6892719" cy="6858000"/>
          </a:xfrm>
          <a:custGeom>
            <a:avLst/>
            <a:gdLst>
              <a:gd name="connsiteX0" fmla="*/ 6892719 w 6892719"/>
              <a:gd name="connsiteY0" fmla="*/ 6858000 h 6858000"/>
              <a:gd name="connsiteX1" fmla="*/ 0 w 6892719"/>
              <a:gd name="connsiteY1" fmla="*/ 6858000 h 6858000"/>
              <a:gd name="connsiteX2" fmla="*/ 0 w 6892719"/>
              <a:gd name="connsiteY2" fmla="*/ 0 h 6858000"/>
              <a:gd name="connsiteX3" fmla="*/ 5422854 w 6892719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92719" h="6858000">
                <a:moveTo>
                  <a:pt x="6892719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5422854" y="0"/>
                </a:lnTo>
                <a:close/>
              </a:path>
            </a:pathLst>
          </a:custGeom>
          <a:solidFill>
            <a:srgbClr val="F3E0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099998" y="2401535"/>
            <a:ext cx="39920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PART</a:t>
            </a:r>
            <a:r>
              <a:rPr lang="en-US" altLang="zh-CN" sz="240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rPr>
              <a:t>   </a:t>
            </a:r>
            <a:r>
              <a:rPr lang="en-US" altLang="zh-CN" sz="2400">
                <a:solidFill>
                  <a:schemeClr val="bg1"/>
                </a:solidFill>
                <a:cs typeface="+mn-ea"/>
                <a:sym typeface="+mn-lt"/>
              </a:rPr>
              <a:t>TWO</a:t>
            </a:r>
            <a:endParaRPr lang="zh-CN" altLang="en-US" sz="240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582966" y="2989553"/>
            <a:ext cx="70260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80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rPr>
              <a:t>基于层次的聚类算法</a:t>
            </a:r>
          </a:p>
        </p:txBody>
      </p:sp>
      <p:sp>
        <p:nvSpPr>
          <p:cNvPr id="13" name="矩形 12"/>
          <p:cNvSpPr/>
          <p:nvPr/>
        </p:nvSpPr>
        <p:spPr>
          <a:xfrm>
            <a:off x="2114551" y="1907381"/>
            <a:ext cx="7962899" cy="3043238"/>
          </a:xfrm>
          <a:prstGeom prst="rect">
            <a:avLst/>
          </a:prstGeom>
          <a:noFill/>
          <a:ln w="69850">
            <a:gradFill flip="none" rotWithShape="1">
              <a:gsLst>
                <a:gs pos="0">
                  <a:srgbClr val="F3E0D2"/>
                </a:gs>
                <a:gs pos="100000">
                  <a:srgbClr val="8DC0B1"/>
                </a:gs>
              </a:gsLst>
              <a:lin ang="1800000" scaled="0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03158" y="160735"/>
            <a:ext cx="11985684" cy="6536531"/>
          </a:xfrm>
          <a:prstGeom prst="rect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5" name="任意多边形: 形状 14"/>
          <p:cNvSpPr/>
          <p:nvPr/>
        </p:nvSpPr>
        <p:spPr>
          <a:xfrm>
            <a:off x="107200" y="3081337"/>
            <a:ext cx="347663" cy="695326"/>
          </a:xfrm>
          <a:custGeom>
            <a:avLst/>
            <a:gdLst>
              <a:gd name="connsiteX0" fmla="*/ 0 w 692944"/>
              <a:gd name="connsiteY0" fmla="*/ 0 h 1385888"/>
              <a:gd name="connsiteX1" fmla="*/ 692944 w 692944"/>
              <a:gd name="connsiteY1" fmla="*/ 692944 h 1385888"/>
              <a:gd name="connsiteX2" fmla="*/ 0 w 692944"/>
              <a:gd name="connsiteY2" fmla="*/ 1385888 h 1385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92944" h="1385888">
                <a:moveTo>
                  <a:pt x="0" y="0"/>
                </a:moveTo>
                <a:cubicBezTo>
                  <a:pt x="382702" y="0"/>
                  <a:pt x="692944" y="310242"/>
                  <a:pt x="692944" y="692944"/>
                </a:cubicBezTo>
                <a:cubicBezTo>
                  <a:pt x="692944" y="1075646"/>
                  <a:pt x="382702" y="1385888"/>
                  <a:pt x="0" y="138588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6" name="任意多边形: 形状 15"/>
          <p:cNvSpPr/>
          <p:nvPr/>
        </p:nvSpPr>
        <p:spPr>
          <a:xfrm flipH="1">
            <a:off x="11737138" y="3081337"/>
            <a:ext cx="347663" cy="695326"/>
          </a:xfrm>
          <a:custGeom>
            <a:avLst/>
            <a:gdLst>
              <a:gd name="connsiteX0" fmla="*/ 0 w 692944"/>
              <a:gd name="connsiteY0" fmla="*/ 0 h 1385888"/>
              <a:gd name="connsiteX1" fmla="*/ 692944 w 692944"/>
              <a:gd name="connsiteY1" fmla="*/ 692944 h 1385888"/>
              <a:gd name="connsiteX2" fmla="*/ 0 w 692944"/>
              <a:gd name="connsiteY2" fmla="*/ 1385888 h 1385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92944" h="1385888">
                <a:moveTo>
                  <a:pt x="0" y="0"/>
                </a:moveTo>
                <a:cubicBezTo>
                  <a:pt x="382702" y="0"/>
                  <a:pt x="692944" y="310242"/>
                  <a:pt x="692944" y="692944"/>
                </a:cubicBezTo>
                <a:cubicBezTo>
                  <a:pt x="692944" y="1075646"/>
                  <a:pt x="382702" y="1385888"/>
                  <a:pt x="0" y="138588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任意多边形: 形状 33"/>
          <p:cNvSpPr/>
          <p:nvPr/>
        </p:nvSpPr>
        <p:spPr>
          <a:xfrm>
            <a:off x="3273038" y="0"/>
            <a:ext cx="5645924" cy="838684"/>
          </a:xfrm>
          <a:custGeom>
            <a:avLst/>
            <a:gdLst>
              <a:gd name="connsiteX0" fmla="*/ 0 w 5645924"/>
              <a:gd name="connsiteY0" fmla="*/ 0 h 838684"/>
              <a:gd name="connsiteX1" fmla="*/ 5645924 w 5645924"/>
              <a:gd name="connsiteY1" fmla="*/ 0 h 838684"/>
              <a:gd name="connsiteX2" fmla="*/ 5640599 w 5645924"/>
              <a:gd name="connsiteY2" fmla="*/ 12553 h 838684"/>
              <a:gd name="connsiteX3" fmla="*/ 2822962 w 5645924"/>
              <a:gd name="connsiteY3" fmla="*/ 838684 h 838684"/>
              <a:gd name="connsiteX4" fmla="*/ 5326 w 5645924"/>
              <a:gd name="connsiteY4" fmla="*/ 12553 h 838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45924" h="838684">
                <a:moveTo>
                  <a:pt x="0" y="0"/>
                </a:moveTo>
                <a:lnTo>
                  <a:pt x="5645924" y="0"/>
                </a:lnTo>
                <a:lnTo>
                  <a:pt x="5640599" y="12553"/>
                </a:lnTo>
                <a:cubicBezTo>
                  <a:pt x="5372416" y="484025"/>
                  <a:pt x="4212819" y="838684"/>
                  <a:pt x="2822962" y="838684"/>
                </a:cubicBezTo>
                <a:cubicBezTo>
                  <a:pt x="1433105" y="838684"/>
                  <a:pt x="273508" y="484025"/>
                  <a:pt x="5326" y="12553"/>
                </a:cubicBezTo>
                <a:close/>
              </a:path>
            </a:pathLst>
          </a:custGeom>
          <a:gradFill flip="none" rotWithShape="1">
            <a:gsLst>
              <a:gs pos="20000">
                <a:srgbClr val="F3E0D2"/>
              </a:gs>
              <a:gs pos="100000">
                <a:srgbClr val="8DC0B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4804073" y="111580"/>
            <a:ext cx="25838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>
                <a:solidFill>
                  <a:schemeClr val="bg1"/>
                </a:solidFill>
                <a:cs typeface="+mn-ea"/>
                <a:sym typeface="+mn-lt"/>
              </a:rPr>
              <a:t>系统（层次聚类）</a:t>
            </a:r>
          </a:p>
        </p:txBody>
      </p:sp>
      <p:sp>
        <p:nvSpPr>
          <p:cNvPr id="36" name="矩形 35"/>
          <p:cNvSpPr/>
          <p:nvPr/>
        </p:nvSpPr>
        <p:spPr>
          <a:xfrm>
            <a:off x="5772000" y="637162"/>
            <a:ext cx="648000" cy="48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B09309A-DCD7-4CE5-BBC8-BF4C828A1CC1}"/>
              </a:ext>
            </a:extLst>
          </p:cNvPr>
          <p:cNvSpPr txBox="1"/>
          <p:nvPr/>
        </p:nvSpPr>
        <p:spPr>
          <a:xfrm>
            <a:off x="640491" y="950264"/>
            <a:ext cx="10911016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2800" b="0" i="0" u="none" strike="noStrike" baseline="0">
                <a:latin typeface="等线" panose="02010600030101010101" pitchFamily="2" charset="-122"/>
                <a:ea typeface="等线" panose="02010600030101010101" pitchFamily="2" charset="-122"/>
              </a:rPr>
              <a:t>	</a:t>
            </a:r>
            <a:r>
              <a:rPr lang="zh-CN" altLang="en-US" sz="2800" b="0" i="0" u="none" strike="noStrike" baseline="0">
                <a:latin typeface="等线" panose="02010600030101010101" pitchFamily="2" charset="-122"/>
                <a:ea typeface="等线" panose="02010600030101010101" pitchFamily="2" charset="-122"/>
              </a:rPr>
              <a:t>系统聚类的合并算法通过计算两类数据点间的距离，对最为接近的两类数据点进行组合，并反复迭代这一过程，直到将所有数据点合成一类，并生成聚类谱系图。</a:t>
            </a:r>
            <a:endParaRPr lang="zh-CN" altLang="en-US" sz="280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24D8F48-7A09-401F-9A46-173E35D70F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6005" y="2446839"/>
            <a:ext cx="9080168" cy="3679406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任意多边形: 形状 33"/>
          <p:cNvSpPr/>
          <p:nvPr/>
        </p:nvSpPr>
        <p:spPr>
          <a:xfrm>
            <a:off x="3273038" y="0"/>
            <a:ext cx="5645924" cy="838684"/>
          </a:xfrm>
          <a:custGeom>
            <a:avLst/>
            <a:gdLst>
              <a:gd name="connsiteX0" fmla="*/ 0 w 5645924"/>
              <a:gd name="connsiteY0" fmla="*/ 0 h 838684"/>
              <a:gd name="connsiteX1" fmla="*/ 5645924 w 5645924"/>
              <a:gd name="connsiteY1" fmla="*/ 0 h 838684"/>
              <a:gd name="connsiteX2" fmla="*/ 5640599 w 5645924"/>
              <a:gd name="connsiteY2" fmla="*/ 12553 h 838684"/>
              <a:gd name="connsiteX3" fmla="*/ 2822962 w 5645924"/>
              <a:gd name="connsiteY3" fmla="*/ 838684 h 838684"/>
              <a:gd name="connsiteX4" fmla="*/ 5326 w 5645924"/>
              <a:gd name="connsiteY4" fmla="*/ 12553 h 838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45924" h="838684">
                <a:moveTo>
                  <a:pt x="0" y="0"/>
                </a:moveTo>
                <a:lnTo>
                  <a:pt x="5645924" y="0"/>
                </a:lnTo>
                <a:lnTo>
                  <a:pt x="5640599" y="12553"/>
                </a:lnTo>
                <a:cubicBezTo>
                  <a:pt x="5372416" y="484025"/>
                  <a:pt x="4212819" y="838684"/>
                  <a:pt x="2822962" y="838684"/>
                </a:cubicBezTo>
                <a:cubicBezTo>
                  <a:pt x="1433105" y="838684"/>
                  <a:pt x="273508" y="484025"/>
                  <a:pt x="5326" y="12553"/>
                </a:cubicBezTo>
                <a:close/>
              </a:path>
            </a:pathLst>
          </a:custGeom>
          <a:gradFill flip="none" rotWithShape="1">
            <a:gsLst>
              <a:gs pos="20000">
                <a:srgbClr val="F3E0D2"/>
              </a:gs>
              <a:gs pos="100000">
                <a:srgbClr val="8DC0B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4618014" y="111580"/>
            <a:ext cx="29559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>
                <a:solidFill>
                  <a:schemeClr val="bg1"/>
                </a:solidFill>
                <a:cs typeface="+mn-ea"/>
                <a:sym typeface="+mn-lt"/>
              </a:rPr>
              <a:t>层次聚类算法流程</a:t>
            </a:r>
          </a:p>
        </p:txBody>
      </p:sp>
      <p:sp>
        <p:nvSpPr>
          <p:cNvPr id="36" name="矩形 35"/>
          <p:cNvSpPr/>
          <p:nvPr/>
        </p:nvSpPr>
        <p:spPr>
          <a:xfrm>
            <a:off x="5772000" y="637162"/>
            <a:ext cx="648000" cy="48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F3A3EB4-B89E-4D0A-AC1C-315A2DA12FA8}"/>
              </a:ext>
            </a:extLst>
          </p:cNvPr>
          <p:cNvSpPr txBox="1"/>
          <p:nvPr/>
        </p:nvSpPr>
        <p:spPr>
          <a:xfrm>
            <a:off x="1497741" y="1204950"/>
            <a:ext cx="8949381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3200" b="0" i="0" u="none" strike="noStrike" baseline="0">
                <a:latin typeface="楷体" panose="02010609060101010101" pitchFamily="49" charset="-122"/>
                <a:ea typeface="楷体" panose="02010609060101010101" pitchFamily="49" charset="-122"/>
              </a:rPr>
              <a:t>系统（层次）聚类的算法流程：</a:t>
            </a:r>
            <a:endParaRPr lang="en-US" altLang="zh-CN" sz="3200" b="0" i="0" u="none" strike="noStrike" baseline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l"/>
            <a:endParaRPr lang="zh-CN" altLang="en-US" sz="3200" b="0" i="0" u="none" strike="noStrike" baseline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l"/>
            <a:r>
              <a:rPr lang="zh-CN" altLang="en-US" sz="3200" b="0" i="0" u="none" strike="noStrike" baseline="0">
                <a:latin typeface="楷体" panose="02010609060101010101" pitchFamily="49" charset="-122"/>
                <a:ea typeface="楷体" panose="02010609060101010101" pitchFamily="49" charset="-122"/>
              </a:rPr>
              <a:t>一、将每个对象看作一类，计算两两之间的最小距离；</a:t>
            </a:r>
          </a:p>
          <a:p>
            <a:pPr algn="l"/>
            <a:r>
              <a:rPr lang="zh-CN" altLang="en-US" sz="3200" b="0" i="0" u="none" strike="noStrike" baseline="0">
                <a:latin typeface="楷体" panose="02010609060101010101" pitchFamily="49" charset="-122"/>
                <a:ea typeface="楷体" panose="02010609060101010101" pitchFamily="49" charset="-122"/>
              </a:rPr>
              <a:t>二、将距离最小的两个类合并成一个新类；</a:t>
            </a:r>
          </a:p>
          <a:p>
            <a:pPr algn="l"/>
            <a:r>
              <a:rPr lang="zh-CN" altLang="en-US" sz="3200" b="0" i="0" u="none" strike="noStrike" baseline="0">
                <a:latin typeface="楷体" panose="02010609060101010101" pitchFamily="49" charset="-122"/>
                <a:ea typeface="楷体" panose="02010609060101010101" pitchFamily="49" charset="-122"/>
              </a:rPr>
              <a:t>三、重新计算新类与所有类之间的距离；</a:t>
            </a:r>
          </a:p>
          <a:p>
            <a:pPr algn="l"/>
            <a:r>
              <a:rPr lang="zh-CN" altLang="en-US" sz="3200" b="0" i="0" u="none" strike="noStrike" baseline="0">
                <a:latin typeface="楷体" panose="02010609060101010101" pitchFamily="49" charset="-122"/>
                <a:ea typeface="楷体" panose="02010609060101010101" pitchFamily="49" charset="-122"/>
              </a:rPr>
              <a:t>四、重复二三两步，直到所有类最后合并成一类；</a:t>
            </a:r>
          </a:p>
          <a:p>
            <a:pPr algn="l"/>
            <a:r>
              <a:rPr lang="zh-CN" altLang="en-US" sz="3200" b="0" i="0" u="none" strike="noStrike" baseline="0">
                <a:latin typeface="楷体" panose="02010609060101010101" pitchFamily="49" charset="-122"/>
                <a:ea typeface="楷体" panose="02010609060101010101" pitchFamily="49" charset="-122"/>
              </a:rPr>
              <a:t>五、结束。</a:t>
            </a:r>
            <a:endParaRPr lang="zh-CN" altLang="en-US" sz="3200"/>
          </a:p>
        </p:txBody>
      </p:sp>
    </p:spTree>
    <p:extLst>
      <p:ext uri="{BB962C8B-B14F-4D97-AF65-F5344CB8AC3E}">
        <p14:creationId xmlns:p14="http://schemas.microsoft.com/office/powerpoint/2010/main" val="20205894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任意多边形: 形状 25"/>
          <p:cNvSpPr/>
          <p:nvPr/>
        </p:nvSpPr>
        <p:spPr>
          <a:xfrm>
            <a:off x="3273038" y="0"/>
            <a:ext cx="5645924" cy="838684"/>
          </a:xfrm>
          <a:custGeom>
            <a:avLst/>
            <a:gdLst>
              <a:gd name="connsiteX0" fmla="*/ 0 w 5645924"/>
              <a:gd name="connsiteY0" fmla="*/ 0 h 838684"/>
              <a:gd name="connsiteX1" fmla="*/ 5645924 w 5645924"/>
              <a:gd name="connsiteY1" fmla="*/ 0 h 838684"/>
              <a:gd name="connsiteX2" fmla="*/ 5640599 w 5645924"/>
              <a:gd name="connsiteY2" fmla="*/ 12553 h 838684"/>
              <a:gd name="connsiteX3" fmla="*/ 2822962 w 5645924"/>
              <a:gd name="connsiteY3" fmla="*/ 838684 h 838684"/>
              <a:gd name="connsiteX4" fmla="*/ 5326 w 5645924"/>
              <a:gd name="connsiteY4" fmla="*/ 12553 h 838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45924" h="838684">
                <a:moveTo>
                  <a:pt x="0" y="0"/>
                </a:moveTo>
                <a:lnTo>
                  <a:pt x="5645924" y="0"/>
                </a:lnTo>
                <a:lnTo>
                  <a:pt x="5640599" y="12553"/>
                </a:lnTo>
                <a:cubicBezTo>
                  <a:pt x="5372416" y="484025"/>
                  <a:pt x="4212819" y="838684"/>
                  <a:pt x="2822962" y="838684"/>
                </a:cubicBezTo>
                <a:cubicBezTo>
                  <a:pt x="1433105" y="838684"/>
                  <a:pt x="273508" y="484025"/>
                  <a:pt x="5326" y="12553"/>
                </a:cubicBezTo>
                <a:close/>
              </a:path>
            </a:pathLst>
          </a:custGeom>
          <a:gradFill flip="none" rotWithShape="1">
            <a:gsLst>
              <a:gs pos="20000">
                <a:srgbClr val="F3E0D2"/>
              </a:gs>
              <a:gs pos="100000">
                <a:srgbClr val="8DC0B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4819357" y="99123"/>
            <a:ext cx="25532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400">
                <a:solidFill>
                  <a:schemeClr val="bg1"/>
                </a:solidFill>
                <a:cs typeface="+mn-ea"/>
                <a:sym typeface="+mn-lt"/>
              </a:rPr>
              <a:t>Spss</a:t>
            </a:r>
            <a:r>
              <a:rPr lang="zh-CN" altLang="en-US" sz="2400">
                <a:solidFill>
                  <a:schemeClr val="bg1"/>
                </a:solidFill>
                <a:cs typeface="+mn-ea"/>
                <a:sym typeface="+mn-lt"/>
              </a:rPr>
              <a:t>软件操作</a:t>
            </a:r>
          </a:p>
        </p:txBody>
      </p:sp>
      <p:sp>
        <p:nvSpPr>
          <p:cNvPr id="28" name="矩形 27"/>
          <p:cNvSpPr/>
          <p:nvPr/>
        </p:nvSpPr>
        <p:spPr>
          <a:xfrm>
            <a:off x="5772000" y="637162"/>
            <a:ext cx="648000" cy="48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FC514AF-C1B7-477C-AD03-011FD19087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01" y="546598"/>
            <a:ext cx="3495675" cy="432435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9B314F54-8190-4CEC-9190-7C4E187C61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1975" y="937807"/>
            <a:ext cx="4300049" cy="326724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761929C-1853-48A4-AE1C-24A920781D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4521" y="838684"/>
            <a:ext cx="3752850" cy="379095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5CE2B7B-A8C2-4A8D-8371-753BC2402F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95" y="419342"/>
            <a:ext cx="5487705" cy="6360029"/>
          </a:xfrm>
          <a:prstGeom prst="rect">
            <a:avLst/>
          </a:prstGeom>
        </p:spPr>
      </p:pic>
      <p:sp>
        <p:nvSpPr>
          <p:cNvPr id="26" name="任意多边形: 形状 25"/>
          <p:cNvSpPr/>
          <p:nvPr/>
        </p:nvSpPr>
        <p:spPr>
          <a:xfrm>
            <a:off x="3273038" y="0"/>
            <a:ext cx="5645924" cy="838684"/>
          </a:xfrm>
          <a:custGeom>
            <a:avLst/>
            <a:gdLst>
              <a:gd name="connsiteX0" fmla="*/ 0 w 5645924"/>
              <a:gd name="connsiteY0" fmla="*/ 0 h 838684"/>
              <a:gd name="connsiteX1" fmla="*/ 5645924 w 5645924"/>
              <a:gd name="connsiteY1" fmla="*/ 0 h 838684"/>
              <a:gd name="connsiteX2" fmla="*/ 5640599 w 5645924"/>
              <a:gd name="connsiteY2" fmla="*/ 12553 h 838684"/>
              <a:gd name="connsiteX3" fmla="*/ 2822962 w 5645924"/>
              <a:gd name="connsiteY3" fmla="*/ 838684 h 838684"/>
              <a:gd name="connsiteX4" fmla="*/ 5326 w 5645924"/>
              <a:gd name="connsiteY4" fmla="*/ 12553 h 838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45924" h="838684">
                <a:moveTo>
                  <a:pt x="0" y="0"/>
                </a:moveTo>
                <a:lnTo>
                  <a:pt x="5645924" y="0"/>
                </a:lnTo>
                <a:lnTo>
                  <a:pt x="5640599" y="12553"/>
                </a:lnTo>
                <a:cubicBezTo>
                  <a:pt x="5372416" y="484025"/>
                  <a:pt x="4212819" y="838684"/>
                  <a:pt x="2822962" y="838684"/>
                </a:cubicBezTo>
                <a:cubicBezTo>
                  <a:pt x="1433105" y="838684"/>
                  <a:pt x="273508" y="484025"/>
                  <a:pt x="5326" y="12553"/>
                </a:cubicBezTo>
                <a:close/>
              </a:path>
            </a:pathLst>
          </a:custGeom>
          <a:gradFill flip="none" rotWithShape="1">
            <a:gsLst>
              <a:gs pos="20000">
                <a:srgbClr val="F3E0D2"/>
              </a:gs>
              <a:gs pos="100000">
                <a:srgbClr val="8DC0B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4563873" y="78629"/>
            <a:ext cx="30642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400">
                <a:solidFill>
                  <a:schemeClr val="bg1"/>
                </a:solidFill>
                <a:cs typeface="+mn-ea"/>
                <a:sym typeface="+mn-lt"/>
              </a:rPr>
              <a:t>spss</a:t>
            </a:r>
            <a:r>
              <a:rPr lang="zh-CN" altLang="en-US" sz="2400">
                <a:solidFill>
                  <a:schemeClr val="bg1"/>
                </a:solidFill>
                <a:cs typeface="+mn-ea"/>
                <a:sym typeface="+mn-lt"/>
              </a:rPr>
              <a:t>系统聚类结果</a:t>
            </a:r>
          </a:p>
        </p:txBody>
      </p:sp>
      <p:sp>
        <p:nvSpPr>
          <p:cNvPr id="28" name="矩形 27"/>
          <p:cNvSpPr/>
          <p:nvPr/>
        </p:nvSpPr>
        <p:spPr>
          <a:xfrm>
            <a:off x="5772000" y="637162"/>
            <a:ext cx="648000" cy="48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59A1DC6-3522-463E-A0F8-4258350B8FB8}"/>
              </a:ext>
            </a:extLst>
          </p:cNvPr>
          <p:cNvSpPr txBox="1"/>
          <p:nvPr/>
        </p:nvSpPr>
        <p:spPr>
          <a:xfrm>
            <a:off x="6093942" y="2322208"/>
            <a:ext cx="6098058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2800" b="0" i="0" u="none" strike="noStrike" baseline="0">
                <a:latin typeface="楷体" panose="02010609060101010101" pitchFamily="49" charset="-122"/>
                <a:ea typeface="楷体" panose="02010609060101010101" pitchFamily="49" charset="-122"/>
              </a:rPr>
              <a:t>横轴表示各类之间的距离</a:t>
            </a:r>
          </a:p>
          <a:p>
            <a:pPr algn="l"/>
            <a:r>
              <a:rPr lang="zh-CN" altLang="en-US" sz="2800" b="0" i="0" u="none" strike="noStrike" baseline="0">
                <a:latin typeface="楷体" panose="02010609060101010101" pitchFamily="49" charset="-122"/>
                <a:ea typeface="楷体" panose="02010609060101010101" pitchFamily="49" charset="-122"/>
              </a:rPr>
              <a:t>（该距离经过了重新标度）</a:t>
            </a:r>
          </a:p>
          <a:p>
            <a:pPr algn="l"/>
            <a:r>
              <a:rPr lang="zh-CN" altLang="en-US" sz="2800" b="0" i="0" u="none" strike="noStrike" baseline="0">
                <a:latin typeface="楷体" panose="02010609060101010101" pitchFamily="49" charset="-122"/>
                <a:ea typeface="楷体" panose="02010609060101010101" pitchFamily="49" charset="-122"/>
              </a:rPr>
              <a:t>聚类的个数可以自己从图中决定。</a:t>
            </a:r>
            <a:endParaRPr lang="zh-CN" altLang="en-US" sz="2800"/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8DF4B14D-4D12-4793-887B-2EE5AA600552}"/>
              </a:ext>
            </a:extLst>
          </p:cNvPr>
          <p:cNvCxnSpPr/>
          <p:nvPr/>
        </p:nvCxnSpPr>
        <p:spPr>
          <a:xfrm>
            <a:off x="4343400" y="353291"/>
            <a:ext cx="0" cy="67056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05616526-8ABF-4599-9191-8B1F33D3AE6E}"/>
              </a:ext>
            </a:extLst>
          </p:cNvPr>
          <p:cNvCxnSpPr/>
          <p:nvPr/>
        </p:nvCxnSpPr>
        <p:spPr>
          <a:xfrm>
            <a:off x="3110346" y="353291"/>
            <a:ext cx="0" cy="67056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2478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任意多边形: 形状 10"/>
          <p:cNvSpPr/>
          <p:nvPr/>
        </p:nvSpPr>
        <p:spPr>
          <a:xfrm>
            <a:off x="0" y="0"/>
            <a:ext cx="7562850" cy="6858000"/>
          </a:xfrm>
          <a:custGeom>
            <a:avLst/>
            <a:gdLst>
              <a:gd name="connsiteX0" fmla="*/ 0 w 7562850"/>
              <a:gd name="connsiteY0" fmla="*/ 0 h 6858000"/>
              <a:gd name="connsiteX1" fmla="*/ 5896999 w 7562850"/>
              <a:gd name="connsiteY1" fmla="*/ 0 h 6858000"/>
              <a:gd name="connsiteX2" fmla="*/ 7562850 w 7562850"/>
              <a:gd name="connsiteY2" fmla="*/ 6858000 h 6858000"/>
              <a:gd name="connsiteX3" fmla="*/ 0 w 756285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62850" h="6858000">
                <a:moveTo>
                  <a:pt x="0" y="0"/>
                </a:moveTo>
                <a:lnTo>
                  <a:pt x="5896999" y="0"/>
                </a:lnTo>
                <a:lnTo>
                  <a:pt x="756285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DC0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2" name="任意多边形: 形状 11"/>
          <p:cNvSpPr/>
          <p:nvPr/>
        </p:nvSpPr>
        <p:spPr>
          <a:xfrm flipH="1" flipV="1">
            <a:off x="5299281" y="0"/>
            <a:ext cx="6892719" cy="6858000"/>
          </a:xfrm>
          <a:custGeom>
            <a:avLst/>
            <a:gdLst>
              <a:gd name="connsiteX0" fmla="*/ 6892719 w 6892719"/>
              <a:gd name="connsiteY0" fmla="*/ 6858000 h 6858000"/>
              <a:gd name="connsiteX1" fmla="*/ 0 w 6892719"/>
              <a:gd name="connsiteY1" fmla="*/ 6858000 h 6858000"/>
              <a:gd name="connsiteX2" fmla="*/ 0 w 6892719"/>
              <a:gd name="connsiteY2" fmla="*/ 0 h 6858000"/>
              <a:gd name="connsiteX3" fmla="*/ 5422854 w 6892719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92719" h="6858000">
                <a:moveTo>
                  <a:pt x="6892719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5422854" y="0"/>
                </a:lnTo>
                <a:close/>
              </a:path>
            </a:pathLst>
          </a:custGeom>
          <a:solidFill>
            <a:srgbClr val="F3E0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099998" y="2401535"/>
            <a:ext cx="39920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PART</a:t>
            </a:r>
            <a:r>
              <a:rPr lang="en-US" altLang="zh-CN" sz="240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rPr>
              <a:t>   </a:t>
            </a:r>
            <a:r>
              <a:rPr lang="en-US" altLang="zh-CN" sz="2400">
                <a:solidFill>
                  <a:schemeClr val="bg1"/>
                </a:solidFill>
                <a:cs typeface="+mn-ea"/>
                <a:sym typeface="+mn-lt"/>
              </a:rPr>
              <a:t>THREE</a:t>
            </a:r>
            <a:endParaRPr lang="zh-CN" altLang="en-US" sz="240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582966" y="2989553"/>
            <a:ext cx="70260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80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rPr>
              <a:t>基于密度的聚类算法</a:t>
            </a:r>
          </a:p>
        </p:txBody>
      </p:sp>
      <p:sp>
        <p:nvSpPr>
          <p:cNvPr id="13" name="矩形 12"/>
          <p:cNvSpPr/>
          <p:nvPr/>
        </p:nvSpPr>
        <p:spPr>
          <a:xfrm>
            <a:off x="2114551" y="1907381"/>
            <a:ext cx="7962899" cy="3043238"/>
          </a:xfrm>
          <a:prstGeom prst="rect">
            <a:avLst/>
          </a:prstGeom>
          <a:noFill/>
          <a:ln w="69850">
            <a:gradFill flip="none" rotWithShape="1">
              <a:gsLst>
                <a:gs pos="0">
                  <a:srgbClr val="F3E0D2"/>
                </a:gs>
                <a:gs pos="100000">
                  <a:srgbClr val="8DC0B1"/>
                </a:gs>
              </a:gsLst>
              <a:lin ang="1800000" scaled="0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03158" y="160735"/>
            <a:ext cx="11985684" cy="6536531"/>
          </a:xfrm>
          <a:prstGeom prst="rect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5" name="任意多边形: 形状 14"/>
          <p:cNvSpPr/>
          <p:nvPr/>
        </p:nvSpPr>
        <p:spPr>
          <a:xfrm>
            <a:off x="107200" y="3081337"/>
            <a:ext cx="347663" cy="695326"/>
          </a:xfrm>
          <a:custGeom>
            <a:avLst/>
            <a:gdLst>
              <a:gd name="connsiteX0" fmla="*/ 0 w 692944"/>
              <a:gd name="connsiteY0" fmla="*/ 0 h 1385888"/>
              <a:gd name="connsiteX1" fmla="*/ 692944 w 692944"/>
              <a:gd name="connsiteY1" fmla="*/ 692944 h 1385888"/>
              <a:gd name="connsiteX2" fmla="*/ 0 w 692944"/>
              <a:gd name="connsiteY2" fmla="*/ 1385888 h 1385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92944" h="1385888">
                <a:moveTo>
                  <a:pt x="0" y="0"/>
                </a:moveTo>
                <a:cubicBezTo>
                  <a:pt x="382702" y="0"/>
                  <a:pt x="692944" y="310242"/>
                  <a:pt x="692944" y="692944"/>
                </a:cubicBezTo>
                <a:cubicBezTo>
                  <a:pt x="692944" y="1075646"/>
                  <a:pt x="382702" y="1385888"/>
                  <a:pt x="0" y="138588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6" name="任意多边形: 形状 15"/>
          <p:cNvSpPr/>
          <p:nvPr/>
        </p:nvSpPr>
        <p:spPr>
          <a:xfrm flipH="1">
            <a:off x="11737138" y="3081337"/>
            <a:ext cx="347663" cy="695326"/>
          </a:xfrm>
          <a:custGeom>
            <a:avLst/>
            <a:gdLst>
              <a:gd name="connsiteX0" fmla="*/ 0 w 692944"/>
              <a:gd name="connsiteY0" fmla="*/ 0 h 1385888"/>
              <a:gd name="connsiteX1" fmla="*/ 692944 w 692944"/>
              <a:gd name="connsiteY1" fmla="*/ 692944 h 1385888"/>
              <a:gd name="connsiteX2" fmla="*/ 0 w 692944"/>
              <a:gd name="connsiteY2" fmla="*/ 1385888 h 1385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92944" h="1385888">
                <a:moveTo>
                  <a:pt x="0" y="0"/>
                </a:moveTo>
                <a:cubicBezTo>
                  <a:pt x="382702" y="0"/>
                  <a:pt x="692944" y="310242"/>
                  <a:pt x="692944" y="692944"/>
                </a:cubicBezTo>
                <a:cubicBezTo>
                  <a:pt x="692944" y="1075646"/>
                  <a:pt x="382702" y="1385888"/>
                  <a:pt x="0" y="138588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任意多边形: 形状 23"/>
          <p:cNvSpPr/>
          <p:nvPr/>
        </p:nvSpPr>
        <p:spPr>
          <a:xfrm>
            <a:off x="3273038" y="0"/>
            <a:ext cx="5645924" cy="838684"/>
          </a:xfrm>
          <a:custGeom>
            <a:avLst/>
            <a:gdLst>
              <a:gd name="connsiteX0" fmla="*/ 0 w 5645924"/>
              <a:gd name="connsiteY0" fmla="*/ 0 h 838684"/>
              <a:gd name="connsiteX1" fmla="*/ 5645924 w 5645924"/>
              <a:gd name="connsiteY1" fmla="*/ 0 h 838684"/>
              <a:gd name="connsiteX2" fmla="*/ 5640599 w 5645924"/>
              <a:gd name="connsiteY2" fmla="*/ 12553 h 838684"/>
              <a:gd name="connsiteX3" fmla="*/ 2822962 w 5645924"/>
              <a:gd name="connsiteY3" fmla="*/ 838684 h 838684"/>
              <a:gd name="connsiteX4" fmla="*/ 5326 w 5645924"/>
              <a:gd name="connsiteY4" fmla="*/ 12553 h 838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45924" h="838684">
                <a:moveTo>
                  <a:pt x="0" y="0"/>
                </a:moveTo>
                <a:lnTo>
                  <a:pt x="5645924" y="0"/>
                </a:lnTo>
                <a:lnTo>
                  <a:pt x="5640599" y="12553"/>
                </a:lnTo>
                <a:cubicBezTo>
                  <a:pt x="5372416" y="484025"/>
                  <a:pt x="4212819" y="838684"/>
                  <a:pt x="2822962" y="838684"/>
                </a:cubicBezTo>
                <a:cubicBezTo>
                  <a:pt x="1433105" y="838684"/>
                  <a:pt x="273508" y="484025"/>
                  <a:pt x="5326" y="12553"/>
                </a:cubicBezTo>
                <a:close/>
              </a:path>
            </a:pathLst>
          </a:custGeom>
          <a:gradFill flip="none" rotWithShape="1">
            <a:gsLst>
              <a:gs pos="20000">
                <a:srgbClr val="F3E0D2"/>
              </a:gs>
              <a:gs pos="100000">
                <a:srgbClr val="8DC0B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3977814" y="66731"/>
            <a:ext cx="42363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>
                <a:solidFill>
                  <a:schemeClr val="bg1"/>
                </a:solidFill>
                <a:cs typeface="+mn-ea"/>
                <a:sym typeface="+mn-lt"/>
              </a:rPr>
              <a:t>与基于距离的聚类算法的比较</a:t>
            </a:r>
          </a:p>
        </p:txBody>
      </p:sp>
      <p:sp>
        <p:nvSpPr>
          <p:cNvPr id="26" name="矩形 25"/>
          <p:cNvSpPr/>
          <p:nvPr/>
        </p:nvSpPr>
        <p:spPr>
          <a:xfrm>
            <a:off x="5772000" y="637162"/>
            <a:ext cx="648000" cy="48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BBE7803-AFFA-49AF-AF39-49427E83281F}"/>
              </a:ext>
            </a:extLst>
          </p:cNvPr>
          <p:cNvSpPr txBox="1"/>
          <p:nvPr/>
        </p:nvSpPr>
        <p:spPr>
          <a:xfrm>
            <a:off x="259492" y="905415"/>
            <a:ext cx="11572399" cy="19447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sz="2400">
                <a:latin typeface="楷体" panose="02010609060101010101" pitchFamily="49" charset="-122"/>
                <a:ea typeface="楷体" panose="02010609060101010101" pitchFamily="49" charset="-122"/>
              </a:rPr>
              <a:t>基于距离的聚类算法的缺点：只能发现球状的簇，难以发现任意形状的簇。</a:t>
            </a:r>
            <a:endParaRPr lang="en-US" altLang="zh-CN" sz="240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l">
              <a:lnSpc>
                <a:spcPct val="130000"/>
              </a:lnSpc>
            </a:pPr>
            <a:r>
              <a:rPr lang="zh-CN" altLang="en-US" sz="2400">
                <a:latin typeface="楷体" panose="02010609060101010101" pitchFamily="49" charset="-122"/>
                <a:ea typeface="楷体" panose="02010609060101010101" pitchFamily="49" charset="-122"/>
              </a:rPr>
              <a:t>基于密度的聚类：只要临近区域的密度（对象或者数据点的数目）超过某个临界值，</a:t>
            </a:r>
            <a:endParaRPr lang="en-US" altLang="zh-CN" sz="240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l">
              <a:lnSpc>
                <a:spcPct val="130000"/>
              </a:lnSpc>
            </a:pPr>
            <a:r>
              <a:rPr lang="zh-CN" altLang="en-US" sz="2400">
                <a:latin typeface="楷体" panose="02010609060101010101" pitchFamily="49" charset="-122"/>
                <a:ea typeface="楷体" panose="02010609060101010101" pitchFamily="49" charset="-122"/>
              </a:rPr>
              <a:t>就继续聚类。主要目标是寻找被低密度区域分离的高密度区域。</a:t>
            </a:r>
            <a:endParaRPr lang="en-US" altLang="zh-CN" sz="240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l">
              <a:lnSpc>
                <a:spcPct val="130000"/>
              </a:lnSpc>
            </a:pPr>
            <a:r>
              <a:rPr lang="zh-CN" altLang="en-US" sz="2400">
                <a:latin typeface="楷体" panose="02010609060101010101" pitchFamily="49" charset="-122"/>
                <a:ea typeface="楷体" panose="02010609060101010101" pitchFamily="49" charset="-122"/>
              </a:rPr>
              <a:t>优点：可以过滤掉“噪声”和“离群点”，可以发现任意形状的簇。</a:t>
            </a:r>
            <a:endParaRPr lang="zh-CN" altLang="en-US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10500FA-2DEC-4E8A-8B3D-75C126527C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668" y="3018567"/>
            <a:ext cx="3776353" cy="342178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EDD43E9-A6FE-4ECB-B782-7AEE066251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4019" y="2956245"/>
            <a:ext cx="5480332" cy="3568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8436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任意多边形: 形状 54"/>
          <p:cNvSpPr/>
          <p:nvPr/>
        </p:nvSpPr>
        <p:spPr>
          <a:xfrm>
            <a:off x="3273038" y="0"/>
            <a:ext cx="5645924" cy="838684"/>
          </a:xfrm>
          <a:custGeom>
            <a:avLst/>
            <a:gdLst>
              <a:gd name="connsiteX0" fmla="*/ 0 w 5645924"/>
              <a:gd name="connsiteY0" fmla="*/ 0 h 838684"/>
              <a:gd name="connsiteX1" fmla="*/ 5645924 w 5645924"/>
              <a:gd name="connsiteY1" fmla="*/ 0 h 838684"/>
              <a:gd name="connsiteX2" fmla="*/ 5640599 w 5645924"/>
              <a:gd name="connsiteY2" fmla="*/ 12553 h 838684"/>
              <a:gd name="connsiteX3" fmla="*/ 2822962 w 5645924"/>
              <a:gd name="connsiteY3" fmla="*/ 838684 h 838684"/>
              <a:gd name="connsiteX4" fmla="*/ 5326 w 5645924"/>
              <a:gd name="connsiteY4" fmla="*/ 12553 h 838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45924" h="838684">
                <a:moveTo>
                  <a:pt x="0" y="0"/>
                </a:moveTo>
                <a:lnTo>
                  <a:pt x="5645924" y="0"/>
                </a:lnTo>
                <a:lnTo>
                  <a:pt x="5640599" y="12553"/>
                </a:lnTo>
                <a:cubicBezTo>
                  <a:pt x="5372416" y="484025"/>
                  <a:pt x="4212819" y="838684"/>
                  <a:pt x="2822962" y="838684"/>
                </a:cubicBezTo>
                <a:cubicBezTo>
                  <a:pt x="1433105" y="838684"/>
                  <a:pt x="273508" y="484025"/>
                  <a:pt x="5326" y="12553"/>
                </a:cubicBezTo>
                <a:close/>
              </a:path>
            </a:pathLst>
          </a:custGeom>
          <a:gradFill flip="none" rotWithShape="1">
            <a:gsLst>
              <a:gs pos="20000">
                <a:srgbClr val="F3E0D2"/>
              </a:gs>
              <a:gs pos="100000">
                <a:srgbClr val="8DC0B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4642606" y="190643"/>
            <a:ext cx="29067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800">
                <a:solidFill>
                  <a:schemeClr val="bg1"/>
                </a:solidFill>
                <a:cs typeface="+mn-ea"/>
                <a:sym typeface="+mn-lt"/>
              </a:rPr>
              <a:t>DBSCAN</a:t>
            </a:r>
            <a:r>
              <a:rPr lang="zh-CN" altLang="en-US" sz="2800">
                <a:solidFill>
                  <a:schemeClr val="bg1"/>
                </a:solidFill>
                <a:cs typeface="+mn-ea"/>
                <a:sym typeface="+mn-lt"/>
              </a:rPr>
              <a:t>算法</a:t>
            </a:r>
          </a:p>
        </p:txBody>
      </p:sp>
      <p:sp>
        <p:nvSpPr>
          <p:cNvPr id="75" name="矩形 74"/>
          <p:cNvSpPr/>
          <p:nvPr/>
        </p:nvSpPr>
        <p:spPr>
          <a:xfrm>
            <a:off x="5772000" y="637162"/>
            <a:ext cx="648000" cy="48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95DB733-68D2-4F0E-879E-336D22F4DF66}"/>
              </a:ext>
            </a:extLst>
          </p:cNvPr>
          <p:cNvSpPr txBox="1"/>
          <p:nvPr/>
        </p:nvSpPr>
        <p:spPr>
          <a:xfrm>
            <a:off x="411891" y="699914"/>
            <a:ext cx="11368216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3200" b="0" i="0" u="none" strike="noStrike" baseline="0">
                <a:latin typeface="TimesNewRomanPSMT"/>
              </a:rPr>
              <a:t>DBSCAN(Density-based spatial clustering of applications with noise)</a:t>
            </a:r>
            <a:r>
              <a:rPr lang="zh-CN" altLang="en-US" sz="3200" b="0" i="0" u="none" strike="noStrike" baseline="0">
                <a:latin typeface="楷体" panose="02010609060101010101" pitchFamily="49" charset="-122"/>
                <a:ea typeface="楷体" panose="02010609060101010101" pitchFamily="49" charset="-122"/>
              </a:rPr>
              <a:t>是</a:t>
            </a:r>
            <a:r>
              <a:rPr lang="en-US" altLang="zh-CN" sz="3200" b="0" i="0" u="none" strike="noStrike" baseline="0">
                <a:latin typeface="TimesNewRomanPSMT"/>
                <a:ea typeface="楷体" panose="02010609060101010101" pitchFamily="49" charset="-122"/>
              </a:rPr>
              <a:t>Martin Ester, Hans-PeterKriegel</a:t>
            </a:r>
            <a:r>
              <a:rPr lang="zh-CN" altLang="en-US" sz="3200" b="0" i="0" u="none" strike="noStrike" baseline="0">
                <a:latin typeface="楷体" panose="02010609060101010101" pitchFamily="49" charset="-122"/>
                <a:ea typeface="楷体" panose="02010609060101010101" pitchFamily="49" charset="-122"/>
              </a:rPr>
              <a:t>等人于</a:t>
            </a:r>
            <a:r>
              <a:rPr lang="en-US" altLang="zh-CN" sz="3200" b="0" i="0" u="none" strike="noStrike" baseline="0">
                <a:latin typeface="TimesNewRomanPSMT"/>
                <a:ea typeface="楷体" panose="02010609060101010101" pitchFamily="49" charset="-122"/>
              </a:rPr>
              <a:t>1996</a:t>
            </a:r>
            <a:r>
              <a:rPr lang="zh-CN" altLang="en-US" sz="3200" b="0" i="0" u="none" strike="noStrike" baseline="0">
                <a:latin typeface="楷体" panose="02010609060101010101" pitchFamily="49" charset="-122"/>
                <a:ea typeface="楷体" panose="02010609060101010101" pitchFamily="49" charset="-122"/>
              </a:rPr>
              <a:t>年提出的一种基于密度的聚类方法，聚类前不需要预先指定聚类的个数，生成的簇的个数不定（和数据有关）。该算法利用基于密度的聚类的概念，即要求聚类空间中的一定区域内所包含对象（点或其他空间对象）的数目不小于某一给定阈值。该方法能在具有噪声的空间数据库中发现任意形状的簇，可将密度足够大的相邻区域连接，能有效处理异常数据。</a:t>
            </a:r>
            <a:endParaRPr lang="zh-CN" altLang="en-US" sz="320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FF08A8F-380A-4F84-A908-CFF18C485C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704" y="4745764"/>
            <a:ext cx="5418667" cy="2012648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F75AA315-E877-4139-8D60-DAA87C917B64}"/>
              </a:ext>
            </a:extLst>
          </p:cNvPr>
          <p:cNvSpPr txBox="1"/>
          <p:nvPr/>
        </p:nvSpPr>
        <p:spPr>
          <a:xfrm>
            <a:off x="6570707" y="5241058"/>
            <a:ext cx="609805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2400" b="0" i="0" u="none" strike="noStrike" baseline="0">
                <a:latin typeface="等线" panose="02010600030101010101" pitchFamily="2" charset="-122"/>
                <a:ea typeface="等线" panose="02010600030101010101" pitchFamily="2" charset="-122"/>
              </a:rPr>
              <a:t>谁和我挨的近，我就是谁兄弟</a:t>
            </a:r>
          </a:p>
          <a:p>
            <a:pPr algn="l"/>
            <a:r>
              <a:rPr lang="zh-CN" altLang="en-US" sz="2400" b="0" i="0" u="none" strike="noStrike" baseline="0">
                <a:latin typeface="等线" panose="02010600030101010101" pitchFamily="2" charset="-122"/>
                <a:ea typeface="等线" panose="02010600030101010101" pitchFamily="2" charset="-122"/>
              </a:rPr>
              <a:t>兄弟的兄弟，也是我的兄弟</a:t>
            </a:r>
            <a:endParaRPr lang="zh-CN" altLang="en-US" sz="24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任意多边形: 形状 21"/>
          <p:cNvSpPr/>
          <p:nvPr/>
        </p:nvSpPr>
        <p:spPr>
          <a:xfrm>
            <a:off x="3273038" y="0"/>
            <a:ext cx="5645924" cy="838684"/>
          </a:xfrm>
          <a:custGeom>
            <a:avLst/>
            <a:gdLst>
              <a:gd name="connsiteX0" fmla="*/ 0 w 5645924"/>
              <a:gd name="connsiteY0" fmla="*/ 0 h 838684"/>
              <a:gd name="connsiteX1" fmla="*/ 5645924 w 5645924"/>
              <a:gd name="connsiteY1" fmla="*/ 0 h 838684"/>
              <a:gd name="connsiteX2" fmla="*/ 5640599 w 5645924"/>
              <a:gd name="connsiteY2" fmla="*/ 12553 h 838684"/>
              <a:gd name="connsiteX3" fmla="*/ 2822962 w 5645924"/>
              <a:gd name="connsiteY3" fmla="*/ 838684 h 838684"/>
              <a:gd name="connsiteX4" fmla="*/ 5326 w 5645924"/>
              <a:gd name="connsiteY4" fmla="*/ 12553 h 838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45924" h="838684">
                <a:moveTo>
                  <a:pt x="0" y="0"/>
                </a:moveTo>
                <a:lnTo>
                  <a:pt x="5645924" y="0"/>
                </a:lnTo>
                <a:lnTo>
                  <a:pt x="5640599" y="12553"/>
                </a:lnTo>
                <a:cubicBezTo>
                  <a:pt x="5372416" y="484025"/>
                  <a:pt x="4212819" y="838684"/>
                  <a:pt x="2822962" y="838684"/>
                </a:cubicBezTo>
                <a:cubicBezTo>
                  <a:pt x="1433105" y="838684"/>
                  <a:pt x="273508" y="484025"/>
                  <a:pt x="5326" y="12553"/>
                </a:cubicBezTo>
                <a:close/>
              </a:path>
            </a:pathLst>
          </a:custGeom>
          <a:gradFill flip="none" rotWithShape="1">
            <a:gsLst>
              <a:gs pos="20000">
                <a:srgbClr val="F3E0D2"/>
              </a:gs>
              <a:gs pos="100000">
                <a:srgbClr val="8DC0B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4971979" y="157936"/>
            <a:ext cx="22480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>
                <a:solidFill>
                  <a:schemeClr val="bg1"/>
                </a:solidFill>
                <a:cs typeface="+mn-ea"/>
                <a:sym typeface="+mn-lt"/>
              </a:rPr>
              <a:t>基本概念</a:t>
            </a:r>
          </a:p>
        </p:txBody>
      </p:sp>
      <p:sp>
        <p:nvSpPr>
          <p:cNvPr id="27" name="矩形 26"/>
          <p:cNvSpPr/>
          <p:nvPr/>
        </p:nvSpPr>
        <p:spPr>
          <a:xfrm>
            <a:off x="5772000" y="637162"/>
            <a:ext cx="648000" cy="48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D9B7FE4-6898-4D45-B43B-9FC93D93B713}"/>
              </a:ext>
            </a:extLst>
          </p:cNvPr>
          <p:cNvSpPr txBox="1"/>
          <p:nvPr/>
        </p:nvSpPr>
        <p:spPr>
          <a:xfrm>
            <a:off x="783774" y="996620"/>
            <a:ext cx="11272451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3200" b="0" i="0" u="none" strike="noStrike" baseline="0">
                <a:latin typeface="TimesNewRomanPSMT"/>
              </a:rPr>
              <a:t>DBSCAN</a:t>
            </a:r>
            <a:r>
              <a:rPr lang="zh-CN" altLang="en-US" sz="3200" b="0" i="0" u="none" strike="noStrike" baseline="0">
                <a:latin typeface="楷体" panose="02010609060101010101" pitchFamily="49" charset="-122"/>
                <a:ea typeface="楷体" panose="02010609060101010101" pitchFamily="49" charset="-122"/>
              </a:rPr>
              <a:t>算法将数据点分为三类：</a:t>
            </a:r>
          </a:p>
          <a:p>
            <a:pPr algn="l"/>
            <a:r>
              <a:rPr lang="en-US" altLang="zh-CN" sz="3200" b="0" i="0" u="none" strike="noStrike" baseline="0">
                <a:latin typeface="TimesNewRomanPSMT"/>
              </a:rPr>
              <a:t>• </a:t>
            </a:r>
            <a:r>
              <a:rPr lang="zh-CN" altLang="en-US" sz="3200" b="0" i="0" u="none" strike="noStrike" baseline="0">
                <a:latin typeface="楷体" panose="02010609060101010101" pitchFamily="49" charset="-122"/>
                <a:ea typeface="楷体" panose="02010609060101010101" pitchFamily="49" charset="-122"/>
              </a:rPr>
              <a:t>核心点：在半径</a:t>
            </a:r>
            <a:r>
              <a:rPr lang="en-US" altLang="zh-CN" sz="3200" b="0" i="0" u="none" strike="noStrike" baseline="0">
                <a:latin typeface="TimesNewRomanPSMT"/>
                <a:ea typeface="楷体" panose="02010609060101010101" pitchFamily="49" charset="-122"/>
              </a:rPr>
              <a:t>Eps</a:t>
            </a:r>
            <a:r>
              <a:rPr lang="zh-CN" altLang="en-US" sz="3200" b="0" i="0" u="none" strike="noStrike" baseline="0">
                <a:latin typeface="楷体" panose="02010609060101010101" pitchFamily="49" charset="-122"/>
                <a:ea typeface="楷体" panose="02010609060101010101" pitchFamily="49" charset="-122"/>
              </a:rPr>
              <a:t>内含有不少于</a:t>
            </a:r>
            <a:r>
              <a:rPr lang="en-US" altLang="zh-CN" sz="3200" b="0" i="0" u="none" strike="noStrike" baseline="0">
                <a:latin typeface="TimesNewRomanPSMT"/>
                <a:ea typeface="楷体" panose="02010609060101010101" pitchFamily="49" charset="-122"/>
              </a:rPr>
              <a:t>MinPts</a:t>
            </a:r>
            <a:r>
              <a:rPr lang="zh-CN" altLang="en-US" sz="3200" b="0" i="0" u="none" strike="noStrike" baseline="0">
                <a:latin typeface="楷体" panose="02010609060101010101" pitchFamily="49" charset="-122"/>
                <a:ea typeface="楷体" panose="02010609060101010101" pitchFamily="49" charset="-122"/>
              </a:rPr>
              <a:t>数目的点</a:t>
            </a:r>
          </a:p>
          <a:p>
            <a:pPr algn="l"/>
            <a:r>
              <a:rPr lang="en-US" altLang="zh-CN" sz="3200" b="0" i="0" u="none" strike="noStrike" baseline="0">
                <a:latin typeface="TimesNewRomanPSMT"/>
              </a:rPr>
              <a:t>• </a:t>
            </a:r>
            <a:r>
              <a:rPr lang="zh-CN" altLang="en-US" sz="3200" b="0" i="0" u="none" strike="noStrike" baseline="0">
                <a:latin typeface="楷体" panose="02010609060101010101" pitchFamily="49" charset="-122"/>
                <a:ea typeface="楷体" panose="02010609060101010101" pitchFamily="49" charset="-122"/>
              </a:rPr>
              <a:t>边界点：在半径</a:t>
            </a:r>
            <a:r>
              <a:rPr lang="en-US" altLang="zh-CN" sz="3200" b="0" i="0" u="none" strike="noStrike" baseline="0">
                <a:latin typeface="TimesNewRomanPSMT"/>
                <a:ea typeface="楷体" panose="02010609060101010101" pitchFamily="49" charset="-122"/>
              </a:rPr>
              <a:t>Eps</a:t>
            </a:r>
            <a:r>
              <a:rPr lang="zh-CN" altLang="en-US" sz="3200" b="0" i="0" u="none" strike="noStrike" baseline="0">
                <a:latin typeface="楷体" panose="02010609060101010101" pitchFamily="49" charset="-122"/>
                <a:ea typeface="楷体" panose="02010609060101010101" pitchFamily="49" charset="-122"/>
              </a:rPr>
              <a:t>内点的数量小于</a:t>
            </a:r>
            <a:r>
              <a:rPr lang="en-US" altLang="zh-CN" sz="3200" b="0" i="0" u="none" strike="noStrike" baseline="0">
                <a:latin typeface="TimesNewRomanPSMT"/>
                <a:ea typeface="楷体" panose="02010609060101010101" pitchFamily="49" charset="-122"/>
              </a:rPr>
              <a:t>MinPts</a:t>
            </a:r>
            <a:r>
              <a:rPr lang="zh-CN" altLang="en-US" sz="3200" b="0" i="0" u="none" strike="noStrike" baseline="0">
                <a:latin typeface="楷体" panose="02010609060101010101" pitchFamily="49" charset="-122"/>
                <a:ea typeface="楷体" panose="02010609060101010101" pitchFamily="49" charset="-122"/>
              </a:rPr>
              <a:t>，但是落在核心</a:t>
            </a:r>
          </a:p>
          <a:p>
            <a:pPr algn="l"/>
            <a:r>
              <a:rPr lang="zh-CN" altLang="en-US" sz="3200" b="0" i="0" u="none" strike="noStrike" baseline="0">
                <a:latin typeface="楷体" panose="02010609060101010101" pitchFamily="49" charset="-122"/>
                <a:ea typeface="楷体" panose="02010609060101010101" pitchFamily="49" charset="-122"/>
              </a:rPr>
              <a:t>点的邻域内</a:t>
            </a:r>
          </a:p>
          <a:p>
            <a:pPr algn="l"/>
            <a:r>
              <a:rPr lang="en-US" altLang="zh-CN" sz="3200" b="0" i="0" u="none" strike="noStrike" baseline="0">
                <a:latin typeface="TimesNewRomanPSMT"/>
              </a:rPr>
              <a:t>• </a:t>
            </a:r>
            <a:r>
              <a:rPr lang="zh-CN" altLang="en-US" sz="3200" b="0" i="0" u="none" strike="noStrike" baseline="0">
                <a:latin typeface="楷体" panose="02010609060101010101" pitchFamily="49" charset="-122"/>
                <a:ea typeface="楷体" panose="02010609060101010101" pitchFamily="49" charset="-122"/>
              </a:rPr>
              <a:t>噪音点：既不是核心点也不是边界点的点</a:t>
            </a:r>
            <a:endParaRPr lang="zh-CN" altLang="en-US" sz="320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A210411-8E54-4308-8B74-B79AA074D0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931" y="3492858"/>
            <a:ext cx="4451048" cy="3207657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BB5787DD-1E20-4BF1-A775-A1481A8F0FB5}"/>
              </a:ext>
            </a:extLst>
          </p:cNvPr>
          <p:cNvSpPr txBox="1"/>
          <p:nvPr/>
        </p:nvSpPr>
        <p:spPr>
          <a:xfrm>
            <a:off x="5165238" y="3602346"/>
            <a:ext cx="6098058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2400" b="0" i="0" u="none" strike="noStrike" baseline="0">
                <a:latin typeface="MicrosoftYaHei"/>
              </a:rPr>
              <a:t>在这幅图里，</a:t>
            </a:r>
            <a:r>
              <a:rPr lang="en-US" altLang="zh-CN" sz="2400" b="0" i="0" u="none" strike="noStrike" baseline="0">
                <a:latin typeface="MicrosoftYaHei"/>
              </a:rPr>
              <a:t>MinPts = 4</a:t>
            </a:r>
            <a:r>
              <a:rPr lang="zh-CN" altLang="en-US" sz="2400" b="0" i="0" u="none" strike="noStrike" baseline="0">
                <a:latin typeface="MicrosoftYaHei"/>
              </a:rPr>
              <a:t>，点</a:t>
            </a:r>
            <a:r>
              <a:rPr lang="en-US" altLang="zh-CN" sz="2400" b="0" i="0" u="none" strike="noStrike" baseline="0">
                <a:latin typeface="MicrosoftYaHei"/>
              </a:rPr>
              <a:t>A </a:t>
            </a:r>
            <a:r>
              <a:rPr lang="zh-CN" altLang="en-US" sz="2400" b="0" i="0" u="none" strike="noStrike" baseline="0">
                <a:latin typeface="MicrosoftYaHei"/>
              </a:rPr>
              <a:t>和其他红色点是核心点，因为它们的</a:t>
            </a:r>
            <a:r>
              <a:rPr lang="en-US" altLang="zh-CN" sz="2400" b="0" i="0" u="none" strike="noStrike" baseline="0">
                <a:latin typeface="MicrosoftYaHei"/>
              </a:rPr>
              <a:t>ε-</a:t>
            </a:r>
            <a:r>
              <a:rPr lang="zh-CN" altLang="en-US" sz="2400" b="0" i="0" u="none" strike="noStrike" baseline="0">
                <a:latin typeface="MicrosoftYaHei"/>
              </a:rPr>
              <a:t>邻域（图中红色圆圈）里包含最少</a:t>
            </a:r>
            <a:r>
              <a:rPr lang="en-US" altLang="zh-CN" sz="2400" b="0" i="0" u="none" strike="noStrike" baseline="0">
                <a:latin typeface="MicrosoftYaHei"/>
              </a:rPr>
              <a:t>4 </a:t>
            </a:r>
            <a:r>
              <a:rPr lang="zh-CN" altLang="en-US" sz="2400" b="0" i="0" u="none" strike="noStrike" baseline="0">
                <a:latin typeface="MicrosoftYaHei"/>
              </a:rPr>
              <a:t>个点（包括自己），由于它们之间相互相可达，它们形成了一个聚类。点</a:t>
            </a:r>
            <a:r>
              <a:rPr lang="en-US" altLang="zh-CN" sz="2400" b="0" i="0" u="none" strike="noStrike" baseline="0">
                <a:latin typeface="MicrosoftYaHei"/>
              </a:rPr>
              <a:t>B </a:t>
            </a:r>
            <a:r>
              <a:rPr lang="zh-CN" altLang="en-US" sz="2400" b="0" i="0" u="none" strike="noStrike" baseline="0">
                <a:latin typeface="MicrosoftYaHei"/>
              </a:rPr>
              <a:t>和点</a:t>
            </a:r>
            <a:r>
              <a:rPr lang="en-US" altLang="zh-CN" sz="2400" b="0" i="0" u="none" strike="noStrike" baseline="0">
                <a:latin typeface="MicrosoftYaHei"/>
              </a:rPr>
              <a:t>C </a:t>
            </a:r>
            <a:r>
              <a:rPr lang="zh-CN" altLang="en-US" sz="2400" b="0" i="0" u="none" strike="noStrike" baseline="0">
                <a:latin typeface="MicrosoftYaHei"/>
              </a:rPr>
              <a:t>不是核心点，但它们可由</a:t>
            </a:r>
            <a:r>
              <a:rPr lang="en-US" altLang="zh-CN" sz="2400" b="0" i="0" u="none" strike="noStrike" baseline="0">
                <a:latin typeface="MicrosoftYaHei"/>
              </a:rPr>
              <a:t>A </a:t>
            </a:r>
            <a:r>
              <a:rPr lang="zh-CN" altLang="en-US" sz="2400" b="0" i="0" u="none" strike="noStrike" baseline="0">
                <a:latin typeface="MicrosoftYaHei"/>
              </a:rPr>
              <a:t>经其他核心点可达，所以也和</a:t>
            </a:r>
            <a:r>
              <a:rPr lang="en-US" altLang="zh-CN" sz="2400" b="0" i="0" u="none" strike="noStrike" baseline="0">
                <a:latin typeface="MicrosoftYaHei"/>
              </a:rPr>
              <a:t>A</a:t>
            </a:r>
            <a:r>
              <a:rPr lang="zh-CN" altLang="en-US" sz="2400" b="0" i="0" u="none" strike="noStrike" baseline="0">
                <a:latin typeface="MicrosoftYaHei"/>
              </a:rPr>
              <a:t>属于同一个聚类。点</a:t>
            </a:r>
            <a:r>
              <a:rPr lang="en-US" altLang="zh-CN" sz="2400" b="0" i="0" u="none" strike="noStrike" baseline="0">
                <a:latin typeface="MicrosoftYaHei"/>
              </a:rPr>
              <a:t>N </a:t>
            </a:r>
            <a:r>
              <a:rPr lang="zh-CN" altLang="en-US" sz="2400" b="0" i="0" u="none" strike="noStrike" baseline="0">
                <a:latin typeface="MicrosoftYaHei"/>
              </a:rPr>
              <a:t>是局外点，它既不是核心点，又不由其他点可达。</a:t>
            </a:r>
            <a:endParaRPr lang="zh-CN" altLang="en-US" sz="24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任意多边形: 形状 10"/>
          <p:cNvSpPr/>
          <p:nvPr/>
        </p:nvSpPr>
        <p:spPr>
          <a:xfrm>
            <a:off x="0" y="0"/>
            <a:ext cx="7562850" cy="6858000"/>
          </a:xfrm>
          <a:custGeom>
            <a:avLst/>
            <a:gdLst>
              <a:gd name="connsiteX0" fmla="*/ 0 w 7562850"/>
              <a:gd name="connsiteY0" fmla="*/ 0 h 6858000"/>
              <a:gd name="connsiteX1" fmla="*/ 5896999 w 7562850"/>
              <a:gd name="connsiteY1" fmla="*/ 0 h 6858000"/>
              <a:gd name="connsiteX2" fmla="*/ 7562850 w 7562850"/>
              <a:gd name="connsiteY2" fmla="*/ 6858000 h 6858000"/>
              <a:gd name="connsiteX3" fmla="*/ 0 w 756285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62850" h="6858000">
                <a:moveTo>
                  <a:pt x="0" y="0"/>
                </a:moveTo>
                <a:lnTo>
                  <a:pt x="5896999" y="0"/>
                </a:lnTo>
                <a:lnTo>
                  <a:pt x="756285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DC0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2" name="任意多边形: 形状 11"/>
          <p:cNvSpPr/>
          <p:nvPr/>
        </p:nvSpPr>
        <p:spPr>
          <a:xfrm flipH="1" flipV="1">
            <a:off x="5299281" y="0"/>
            <a:ext cx="6892719" cy="6858000"/>
          </a:xfrm>
          <a:custGeom>
            <a:avLst/>
            <a:gdLst>
              <a:gd name="connsiteX0" fmla="*/ 6892719 w 6892719"/>
              <a:gd name="connsiteY0" fmla="*/ 6858000 h 6858000"/>
              <a:gd name="connsiteX1" fmla="*/ 0 w 6892719"/>
              <a:gd name="connsiteY1" fmla="*/ 6858000 h 6858000"/>
              <a:gd name="connsiteX2" fmla="*/ 0 w 6892719"/>
              <a:gd name="connsiteY2" fmla="*/ 0 h 6858000"/>
              <a:gd name="connsiteX3" fmla="*/ 5422854 w 6892719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92719" h="6858000">
                <a:moveTo>
                  <a:pt x="6892719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5422854" y="0"/>
                </a:lnTo>
                <a:close/>
              </a:path>
            </a:pathLst>
          </a:custGeom>
          <a:solidFill>
            <a:srgbClr val="F3E0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099998" y="2401535"/>
            <a:ext cx="39920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PART</a:t>
            </a:r>
            <a:r>
              <a:rPr lang="en-US" altLang="zh-CN" sz="240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rPr>
              <a:t>   </a:t>
            </a:r>
            <a:r>
              <a:rPr lang="en-US" altLang="zh-CN" sz="2400">
                <a:solidFill>
                  <a:schemeClr val="bg1"/>
                </a:solidFill>
                <a:cs typeface="+mn-ea"/>
                <a:sym typeface="+mn-lt"/>
              </a:rPr>
              <a:t>ONE</a:t>
            </a:r>
            <a:endParaRPr lang="zh-CN" altLang="en-US" sz="240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582966" y="2989553"/>
            <a:ext cx="70260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80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rPr>
              <a:t>基于划分的聚类算法</a:t>
            </a:r>
          </a:p>
        </p:txBody>
      </p:sp>
      <p:sp>
        <p:nvSpPr>
          <p:cNvPr id="13" name="矩形 12"/>
          <p:cNvSpPr/>
          <p:nvPr/>
        </p:nvSpPr>
        <p:spPr>
          <a:xfrm>
            <a:off x="2114551" y="1907381"/>
            <a:ext cx="7962899" cy="3043238"/>
          </a:xfrm>
          <a:prstGeom prst="rect">
            <a:avLst/>
          </a:prstGeom>
          <a:noFill/>
          <a:ln w="69850">
            <a:gradFill flip="none" rotWithShape="1">
              <a:gsLst>
                <a:gs pos="0">
                  <a:srgbClr val="F3E0D2"/>
                </a:gs>
                <a:gs pos="100000">
                  <a:srgbClr val="8DC0B1"/>
                </a:gs>
              </a:gsLst>
              <a:lin ang="1800000" scaled="0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03158" y="160735"/>
            <a:ext cx="11985684" cy="6536531"/>
          </a:xfrm>
          <a:prstGeom prst="rect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5" name="任意多边形: 形状 14"/>
          <p:cNvSpPr/>
          <p:nvPr/>
        </p:nvSpPr>
        <p:spPr>
          <a:xfrm>
            <a:off x="107200" y="3081337"/>
            <a:ext cx="347663" cy="695326"/>
          </a:xfrm>
          <a:custGeom>
            <a:avLst/>
            <a:gdLst>
              <a:gd name="connsiteX0" fmla="*/ 0 w 692944"/>
              <a:gd name="connsiteY0" fmla="*/ 0 h 1385888"/>
              <a:gd name="connsiteX1" fmla="*/ 692944 w 692944"/>
              <a:gd name="connsiteY1" fmla="*/ 692944 h 1385888"/>
              <a:gd name="connsiteX2" fmla="*/ 0 w 692944"/>
              <a:gd name="connsiteY2" fmla="*/ 1385888 h 1385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92944" h="1385888">
                <a:moveTo>
                  <a:pt x="0" y="0"/>
                </a:moveTo>
                <a:cubicBezTo>
                  <a:pt x="382702" y="0"/>
                  <a:pt x="692944" y="310242"/>
                  <a:pt x="692944" y="692944"/>
                </a:cubicBezTo>
                <a:cubicBezTo>
                  <a:pt x="692944" y="1075646"/>
                  <a:pt x="382702" y="1385888"/>
                  <a:pt x="0" y="138588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6" name="任意多边形: 形状 15"/>
          <p:cNvSpPr/>
          <p:nvPr/>
        </p:nvSpPr>
        <p:spPr>
          <a:xfrm flipH="1">
            <a:off x="11737138" y="3081337"/>
            <a:ext cx="347663" cy="695326"/>
          </a:xfrm>
          <a:custGeom>
            <a:avLst/>
            <a:gdLst>
              <a:gd name="connsiteX0" fmla="*/ 0 w 692944"/>
              <a:gd name="connsiteY0" fmla="*/ 0 h 1385888"/>
              <a:gd name="connsiteX1" fmla="*/ 692944 w 692944"/>
              <a:gd name="connsiteY1" fmla="*/ 692944 h 1385888"/>
              <a:gd name="connsiteX2" fmla="*/ 0 w 692944"/>
              <a:gd name="connsiteY2" fmla="*/ 1385888 h 1385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92944" h="1385888">
                <a:moveTo>
                  <a:pt x="0" y="0"/>
                </a:moveTo>
                <a:cubicBezTo>
                  <a:pt x="382702" y="0"/>
                  <a:pt x="692944" y="310242"/>
                  <a:pt x="692944" y="692944"/>
                </a:cubicBezTo>
                <a:cubicBezTo>
                  <a:pt x="692944" y="1075646"/>
                  <a:pt x="382702" y="1385888"/>
                  <a:pt x="0" y="138588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任意多边形: 形状 21"/>
          <p:cNvSpPr/>
          <p:nvPr/>
        </p:nvSpPr>
        <p:spPr>
          <a:xfrm>
            <a:off x="3273038" y="0"/>
            <a:ext cx="5645924" cy="838684"/>
          </a:xfrm>
          <a:custGeom>
            <a:avLst/>
            <a:gdLst>
              <a:gd name="connsiteX0" fmla="*/ 0 w 5645924"/>
              <a:gd name="connsiteY0" fmla="*/ 0 h 838684"/>
              <a:gd name="connsiteX1" fmla="*/ 5645924 w 5645924"/>
              <a:gd name="connsiteY1" fmla="*/ 0 h 838684"/>
              <a:gd name="connsiteX2" fmla="*/ 5640599 w 5645924"/>
              <a:gd name="connsiteY2" fmla="*/ 12553 h 838684"/>
              <a:gd name="connsiteX3" fmla="*/ 2822962 w 5645924"/>
              <a:gd name="connsiteY3" fmla="*/ 838684 h 838684"/>
              <a:gd name="connsiteX4" fmla="*/ 5326 w 5645924"/>
              <a:gd name="connsiteY4" fmla="*/ 12553 h 838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45924" h="838684">
                <a:moveTo>
                  <a:pt x="0" y="0"/>
                </a:moveTo>
                <a:lnTo>
                  <a:pt x="5645924" y="0"/>
                </a:lnTo>
                <a:lnTo>
                  <a:pt x="5640599" y="12553"/>
                </a:lnTo>
                <a:cubicBezTo>
                  <a:pt x="5372416" y="484025"/>
                  <a:pt x="4212819" y="838684"/>
                  <a:pt x="2822962" y="838684"/>
                </a:cubicBezTo>
                <a:cubicBezTo>
                  <a:pt x="1433105" y="838684"/>
                  <a:pt x="273508" y="484025"/>
                  <a:pt x="5326" y="12553"/>
                </a:cubicBezTo>
                <a:close/>
              </a:path>
            </a:pathLst>
          </a:custGeom>
          <a:gradFill flip="none" rotWithShape="1">
            <a:gsLst>
              <a:gs pos="20000">
                <a:srgbClr val="F3E0D2"/>
              </a:gs>
              <a:gs pos="100000">
                <a:srgbClr val="8DC0B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4971979" y="157936"/>
            <a:ext cx="22480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>
                <a:solidFill>
                  <a:schemeClr val="bg1"/>
                </a:solidFill>
                <a:cs typeface="+mn-ea"/>
                <a:sym typeface="+mn-lt"/>
              </a:rPr>
              <a:t>基本概念</a:t>
            </a:r>
          </a:p>
        </p:txBody>
      </p:sp>
      <p:sp>
        <p:nvSpPr>
          <p:cNvPr id="27" name="矩形 26"/>
          <p:cNvSpPr/>
          <p:nvPr/>
        </p:nvSpPr>
        <p:spPr>
          <a:xfrm>
            <a:off x="5772000" y="637162"/>
            <a:ext cx="648000" cy="48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21C5AC3-2A2D-4686-A1C5-83A1C3F269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304" y="878983"/>
            <a:ext cx="7248232" cy="318492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D834D26-5BB8-461E-B596-4FA5D7B934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0021" y="3650343"/>
            <a:ext cx="4451048" cy="3207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1133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1D7938D-285E-4920-8C33-31058AAB80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1783" y="596132"/>
            <a:ext cx="8728433" cy="6261868"/>
          </a:xfrm>
          <a:prstGeom prst="rect">
            <a:avLst/>
          </a:prstGeom>
        </p:spPr>
      </p:pic>
      <p:sp>
        <p:nvSpPr>
          <p:cNvPr id="22" name="任意多边形: 形状 21"/>
          <p:cNvSpPr/>
          <p:nvPr/>
        </p:nvSpPr>
        <p:spPr>
          <a:xfrm>
            <a:off x="3273038" y="0"/>
            <a:ext cx="5645924" cy="838684"/>
          </a:xfrm>
          <a:custGeom>
            <a:avLst/>
            <a:gdLst>
              <a:gd name="connsiteX0" fmla="*/ 0 w 5645924"/>
              <a:gd name="connsiteY0" fmla="*/ 0 h 838684"/>
              <a:gd name="connsiteX1" fmla="*/ 5645924 w 5645924"/>
              <a:gd name="connsiteY1" fmla="*/ 0 h 838684"/>
              <a:gd name="connsiteX2" fmla="*/ 5640599 w 5645924"/>
              <a:gd name="connsiteY2" fmla="*/ 12553 h 838684"/>
              <a:gd name="connsiteX3" fmla="*/ 2822962 w 5645924"/>
              <a:gd name="connsiteY3" fmla="*/ 838684 h 838684"/>
              <a:gd name="connsiteX4" fmla="*/ 5326 w 5645924"/>
              <a:gd name="connsiteY4" fmla="*/ 12553 h 838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45924" h="838684">
                <a:moveTo>
                  <a:pt x="0" y="0"/>
                </a:moveTo>
                <a:lnTo>
                  <a:pt x="5645924" y="0"/>
                </a:lnTo>
                <a:lnTo>
                  <a:pt x="5640599" y="12553"/>
                </a:lnTo>
                <a:cubicBezTo>
                  <a:pt x="5372416" y="484025"/>
                  <a:pt x="4212819" y="838684"/>
                  <a:pt x="2822962" y="838684"/>
                </a:cubicBezTo>
                <a:cubicBezTo>
                  <a:pt x="1433105" y="838684"/>
                  <a:pt x="273508" y="484025"/>
                  <a:pt x="5326" y="12553"/>
                </a:cubicBezTo>
                <a:close/>
              </a:path>
            </a:pathLst>
          </a:custGeom>
          <a:gradFill flip="none" rotWithShape="1">
            <a:gsLst>
              <a:gs pos="20000">
                <a:srgbClr val="F3E0D2"/>
              </a:gs>
              <a:gs pos="100000">
                <a:srgbClr val="8DC0B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4971979" y="157936"/>
            <a:ext cx="22480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>
                <a:solidFill>
                  <a:schemeClr val="bg1"/>
                </a:solidFill>
                <a:cs typeface="+mn-ea"/>
                <a:sym typeface="+mn-lt"/>
              </a:rPr>
              <a:t>基本概念</a:t>
            </a:r>
          </a:p>
        </p:txBody>
      </p:sp>
      <p:sp>
        <p:nvSpPr>
          <p:cNvPr id="27" name="矩形 26"/>
          <p:cNvSpPr/>
          <p:nvPr/>
        </p:nvSpPr>
        <p:spPr>
          <a:xfrm>
            <a:off x="5772000" y="637162"/>
            <a:ext cx="648000" cy="48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189886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任意多边形: 形状 21"/>
          <p:cNvSpPr/>
          <p:nvPr/>
        </p:nvSpPr>
        <p:spPr>
          <a:xfrm>
            <a:off x="3273038" y="0"/>
            <a:ext cx="5645924" cy="838684"/>
          </a:xfrm>
          <a:custGeom>
            <a:avLst/>
            <a:gdLst>
              <a:gd name="connsiteX0" fmla="*/ 0 w 5645924"/>
              <a:gd name="connsiteY0" fmla="*/ 0 h 838684"/>
              <a:gd name="connsiteX1" fmla="*/ 5645924 w 5645924"/>
              <a:gd name="connsiteY1" fmla="*/ 0 h 838684"/>
              <a:gd name="connsiteX2" fmla="*/ 5640599 w 5645924"/>
              <a:gd name="connsiteY2" fmla="*/ 12553 h 838684"/>
              <a:gd name="connsiteX3" fmla="*/ 2822962 w 5645924"/>
              <a:gd name="connsiteY3" fmla="*/ 838684 h 838684"/>
              <a:gd name="connsiteX4" fmla="*/ 5326 w 5645924"/>
              <a:gd name="connsiteY4" fmla="*/ 12553 h 838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45924" h="838684">
                <a:moveTo>
                  <a:pt x="0" y="0"/>
                </a:moveTo>
                <a:lnTo>
                  <a:pt x="5645924" y="0"/>
                </a:lnTo>
                <a:lnTo>
                  <a:pt x="5640599" y="12553"/>
                </a:lnTo>
                <a:cubicBezTo>
                  <a:pt x="5372416" y="484025"/>
                  <a:pt x="4212819" y="838684"/>
                  <a:pt x="2822962" y="838684"/>
                </a:cubicBezTo>
                <a:cubicBezTo>
                  <a:pt x="1433105" y="838684"/>
                  <a:pt x="273508" y="484025"/>
                  <a:pt x="5326" y="12553"/>
                </a:cubicBezTo>
                <a:close/>
              </a:path>
            </a:pathLst>
          </a:custGeom>
          <a:gradFill flip="none" rotWithShape="1">
            <a:gsLst>
              <a:gs pos="20000">
                <a:srgbClr val="F3E0D2"/>
              </a:gs>
              <a:gs pos="100000">
                <a:srgbClr val="8DC0B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4971979" y="157936"/>
            <a:ext cx="22480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>
                <a:solidFill>
                  <a:schemeClr val="bg1"/>
                </a:solidFill>
                <a:cs typeface="+mn-ea"/>
                <a:sym typeface="+mn-lt"/>
              </a:rPr>
              <a:t>基本概念</a:t>
            </a:r>
          </a:p>
        </p:txBody>
      </p:sp>
      <p:sp>
        <p:nvSpPr>
          <p:cNvPr id="27" name="矩形 26"/>
          <p:cNvSpPr/>
          <p:nvPr/>
        </p:nvSpPr>
        <p:spPr>
          <a:xfrm>
            <a:off x="5772000" y="637162"/>
            <a:ext cx="648000" cy="48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157C580-A15A-49BB-BBCE-5AEB25E826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3721" y="1082018"/>
            <a:ext cx="8299931" cy="1797106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4B667868-EBB4-49C7-90D5-2DEEFFDC8C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700" y="3310862"/>
            <a:ext cx="4345281" cy="2682951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7014305B-7DC9-413B-AC20-010E83A31301}"/>
              </a:ext>
            </a:extLst>
          </p:cNvPr>
          <p:cNvSpPr txBox="1"/>
          <p:nvPr/>
        </p:nvSpPr>
        <p:spPr>
          <a:xfrm>
            <a:off x="5445678" y="3547631"/>
            <a:ext cx="6132603" cy="1966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sz="2400">
                <a:solidFill>
                  <a:schemeClr val="bg2">
                    <a:lumMod val="25000"/>
                  </a:schemeClr>
                </a:solidFill>
                <a:latin typeface="+mn-ea"/>
                <a:cs typeface="Arial" panose="020B0604020202020204" pitchFamily="34" charset="0"/>
              </a:rPr>
              <a:t>如左图所示，如果</a:t>
            </a:r>
            <a:r>
              <a:rPr lang="en-US" altLang="zh-CN" sz="2400">
                <a:solidFill>
                  <a:schemeClr val="bg2">
                    <a:lumMod val="25000"/>
                  </a:schemeClr>
                </a:solidFill>
                <a:latin typeface="+mn-ea"/>
                <a:cs typeface="Arial" panose="020B0604020202020204" pitchFamily="34" charset="0"/>
              </a:rPr>
              <a:t>ε</a:t>
            </a:r>
            <a:r>
              <a:rPr lang="zh-CN" altLang="en-US" sz="2400">
                <a:solidFill>
                  <a:schemeClr val="bg2">
                    <a:lumMod val="25000"/>
                  </a:schemeClr>
                </a:solidFill>
                <a:latin typeface="+mn-ea"/>
                <a:cs typeface="Arial" panose="020B0604020202020204" pitchFamily="34" charset="0"/>
              </a:rPr>
              <a:t>为</a:t>
            </a:r>
            <a:r>
              <a:rPr lang="en-US" altLang="zh-CN" sz="2400">
                <a:solidFill>
                  <a:schemeClr val="bg2">
                    <a:lumMod val="25000"/>
                  </a:schemeClr>
                </a:solidFill>
                <a:latin typeface="+mn-ea"/>
                <a:cs typeface="Arial" panose="020B0604020202020204" pitchFamily="34" charset="0"/>
              </a:rPr>
              <a:t>3</a:t>
            </a:r>
            <a:r>
              <a:rPr lang="zh-CN" altLang="en-US" sz="2400">
                <a:solidFill>
                  <a:schemeClr val="bg2">
                    <a:lumMod val="25000"/>
                  </a:schemeClr>
                </a:solidFill>
                <a:latin typeface="+mn-ea"/>
                <a:cs typeface="Arial" panose="020B0604020202020204" pitchFamily="34" charset="0"/>
              </a:rPr>
              <a:t>，</a:t>
            </a:r>
            <a:r>
              <a:rPr lang="en-US" altLang="zh-CN" sz="2400">
                <a:solidFill>
                  <a:schemeClr val="bg2">
                    <a:lumMod val="25000"/>
                  </a:schemeClr>
                </a:solidFill>
                <a:latin typeface="+mn-ea"/>
                <a:cs typeface="Arial" panose="020B0604020202020204" pitchFamily="34" charset="0"/>
              </a:rPr>
              <a:t>MinPts</a:t>
            </a:r>
            <a:r>
              <a:rPr lang="zh-CN" altLang="en-US" sz="2400">
                <a:solidFill>
                  <a:schemeClr val="bg2">
                    <a:lumMod val="25000"/>
                  </a:schemeClr>
                </a:solidFill>
                <a:latin typeface="+mn-ea"/>
                <a:cs typeface="Arial" panose="020B0604020202020204" pitchFamily="34" charset="0"/>
              </a:rPr>
              <a:t>为</a:t>
            </a:r>
            <a:r>
              <a:rPr lang="en-US" altLang="zh-CN" sz="2400">
                <a:solidFill>
                  <a:schemeClr val="bg2">
                    <a:lumMod val="25000"/>
                  </a:schemeClr>
                </a:solidFill>
                <a:latin typeface="+mn-ea"/>
                <a:cs typeface="Arial" panose="020B0604020202020204" pitchFamily="34" charset="0"/>
              </a:rPr>
              <a:t>7</a:t>
            </a:r>
            <a:r>
              <a:rPr lang="zh-CN" altLang="en-US" sz="2400">
                <a:solidFill>
                  <a:schemeClr val="bg2">
                    <a:lumMod val="25000"/>
                  </a:schemeClr>
                </a:solidFill>
                <a:latin typeface="+mn-ea"/>
                <a:cs typeface="Arial" panose="020B0604020202020204" pitchFamily="34" charset="0"/>
              </a:rPr>
              <a:t>，则</a:t>
            </a:r>
            <a:r>
              <a:rPr lang="en-US" altLang="zh-CN" sz="2400">
                <a:solidFill>
                  <a:schemeClr val="bg2">
                    <a:lumMod val="25000"/>
                  </a:schemeClr>
                </a:solidFill>
                <a:latin typeface="+mn-ea"/>
                <a:cs typeface="Arial" panose="020B0604020202020204" pitchFamily="34" charset="0"/>
              </a:rPr>
              <a:t>p</a:t>
            </a:r>
            <a:r>
              <a:rPr lang="zh-CN" altLang="en-US" sz="2400">
                <a:solidFill>
                  <a:schemeClr val="bg2">
                    <a:lumMod val="25000"/>
                  </a:schemeClr>
                </a:solidFill>
                <a:latin typeface="+mn-ea"/>
                <a:cs typeface="Arial" panose="020B0604020202020204" pitchFamily="34" charset="0"/>
              </a:rPr>
              <a:t>为核心对象（因为在其领域内至少包含了</a:t>
            </a:r>
            <a:r>
              <a:rPr lang="en-US" altLang="zh-CN" sz="2400">
                <a:solidFill>
                  <a:schemeClr val="bg2">
                    <a:lumMod val="25000"/>
                  </a:schemeClr>
                </a:solidFill>
                <a:latin typeface="+mn-ea"/>
                <a:cs typeface="Arial" panose="020B0604020202020204" pitchFamily="34" charset="0"/>
              </a:rPr>
              <a:t>7</a:t>
            </a:r>
            <a:r>
              <a:rPr lang="zh-CN" altLang="en-US" sz="2400">
                <a:solidFill>
                  <a:schemeClr val="bg2">
                    <a:lumMod val="25000"/>
                  </a:schemeClr>
                </a:solidFill>
                <a:latin typeface="+mn-ea"/>
                <a:cs typeface="Arial" panose="020B0604020202020204" pitchFamily="34" charset="0"/>
              </a:rPr>
              <a:t>个样本点）；点</a:t>
            </a:r>
            <a:r>
              <a:rPr lang="en-US" altLang="zh-CN" sz="2400">
                <a:solidFill>
                  <a:schemeClr val="bg2">
                    <a:lumMod val="25000"/>
                  </a:schemeClr>
                </a:solidFill>
                <a:latin typeface="+mn-ea"/>
                <a:cs typeface="Arial" panose="020B0604020202020204" pitchFamily="34" charset="0"/>
              </a:rPr>
              <a:t>q</a:t>
            </a:r>
            <a:r>
              <a:rPr lang="zh-CN" altLang="en-US" sz="2400">
                <a:solidFill>
                  <a:schemeClr val="bg2">
                    <a:lumMod val="25000"/>
                  </a:schemeClr>
                </a:solidFill>
                <a:latin typeface="+mn-ea"/>
                <a:cs typeface="Arial" panose="020B0604020202020204" pitchFamily="34" charset="0"/>
              </a:rPr>
              <a:t>为非核心对象；点</a:t>
            </a:r>
            <a:r>
              <a:rPr lang="en-US" altLang="zh-CN" sz="2400">
                <a:solidFill>
                  <a:schemeClr val="bg2">
                    <a:lumMod val="25000"/>
                  </a:schemeClr>
                </a:solidFill>
                <a:latin typeface="+mn-ea"/>
                <a:cs typeface="Arial" panose="020B0604020202020204" pitchFamily="34" charset="0"/>
              </a:rPr>
              <a:t>m</a:t>
            </a:r>
            <a:r>
              <a:rPr lang="zh-CN" altLang="en-US" sz="2400">
                <a:solidFill>
                  <a:schemeClr val="bg2">
                    <a:lumMod val="25000"/>
                  </a:schemeClr>
                </a:solidFill>
                <a:latin typeface="+mn-ea"/>
                <a:cs typeface="Arial" panose="020B0604020202020204" pitchFamily="34" charset="0"/>
              </a:rPr>
              <a:t>为点</a:t>
            </a:r>
            <a:r>
              <a:rPr lang="en-US" altLang="zh-CN" sz="2400">
                <a:solidFill>
                  <a:schemeClr val="bg2">
                    <a:lumMod val="25000"/>
                  </a:schemeClr>
                </a:solidFill>
                <a:latin typeface="+mn-ea"/>
                <a:cs typeface="Arial" panose="020B0604020202020204" pitchFamily="34" charset="0"/>
              </a:rPr>
              <a:t>p</a:t>
            </a:r>
            <a:r>
              <a:rPr lang="zh-CN" altLang="en-US" sz="2400">
                <a:solidFill>
                  <a:schemeClr val="bg2">
                    <a:lumMod val="25000"/>
                  </a:schemeClr>
                </a:solidFill>
                <a:latin typeface="+mn-ea"/>
                <a:cs typeface="Arial" panose="020B0604020202020204" pitchFamily="34" charset="0"/>
              </a:rPr>
              <a:t>的直接密度可达（因为它在点</a:t>
            </a:r>
            <a:r>
              <a:rPr lang="en-US" altLang="zh-CN" sz="2400">
                <a:solidFill>
                  <a:schemeClr val="bg2">
                    <a:lumMod val="25000"/>
                  </a:schemeClr>
                </a:solidFill>
                <a:latin typeface="+mn-ea"/>
                <a:cs typeface="Arial" panose="020B0604020202020204" pitchFamily="34" charset="0"/>
              </a:rPr>
              <a:t>p</a:t>
            </a:r>
            <a:r>
              <a:rPr lang="zh-CN" altLang="en-US" sz="2400">
                <a:solidFill>
                  <a:schemeClr val="bg2">
                    <a:lumMod val="25000"/>
                  </a:schemeClr>
                </a:solidFill>
                <a:latin typeface="+mn-ea"/>
                <a:cs typeface="Arial" panose="020B0604020202020204" pitchFamily="34" charset="0"/>
              </a:rPr>
              <a:t>的</a:t>
            </a:r>
            <a:r>
              <a:rPr lang="en-US" altLang="zh-CN" sz="2400">
                <a:solidFill>
                  <a:schemeClr val="bg2">
                    <a:lumMod val="25000"/>
                  </a:schemeClr>
                </a:solidFill>
                <a:latin typeface="+mn-ea"/>
                <a:cs typeface="Arial" panose="020B0604020202020204" pitchFamily="34" charset="0"/>
              </a:rPr>
              <a:t>ε </a:t>
            </a:r>
            <a:r>
              <a:rPr lang="zh-CN" altLang="en-US" sz="2400">
                <a:solidFill>
                  <a:schemeClr val="bg2">
                    <a:lumMod val="25000"/>
                  </a:schemeClr>
                </a:solidFill>
                <a:latin typeface="+mn-ea"/>
                <a:cs typeface="Arial" panose="020B0604020202020204" pitchFamily="34" charset="0"/>
              </a:rPr>
              <a:t>邻域内）</a:t>
            </a:r>
            <a:endParaRPr lang="zh-CN" altLang="en-US" sz="2400" dirty="0">
              <a:solidFill>
                <a:schemeClr val="bg2">
                  <a:lumMod val="25000"/>
                </a:schemeClr>
              </a:solidFill>
              <a:latin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51457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任意多边形: 形状 21"/>
          <p:cNvSpPr/>
          <p:nvPr/>
        </p:nvSpPr>
        <p:spPr>
          <a:xfrm>
            <a:off x="3273038" y="0"/>
            <a:ext cx="5645924" cy="838684"/>
          </a:xfrm>
          <a:custGeom>
            <a:avLst/>
            <a:gdLst>
              <a:gd name="connsiteX0" fmla="*/ 0 w 5645924"/>
              <a:gd name="connsiteY0" fmla="*/ 0 h 838684"/>
              <a:gd name="connsiteX1" fmla="*/ 5645924 w 5645924"/>
              <a:gd name="connsiteY1" fmla="*/ 0 h 838684"/>
              <a:gd name="connsiteX2" fmla="*/ 5640599 w 5645924"/>
              <a:gd name="connsiteY2" fmla="*/ 12553 h 838684"/>
              <a:gd name="connsiteX3" fmla="*/ 2822962 w 5645924"/>
              <a:gd name="connsiteY3" fmla="*/ 838684 h 838684"/>
              <a:gd name="connsiteX4" fmla="*/ 5326 w 5645924"/>
              <a:gd name="connsiteY4" fmla="*/ 12553 h 838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45924" h="838684">
                <a:moveTo>
                  <a:pt x="0" y="0"/>
                </a:moveTo>
                <a:lnTo>
                  <a:pt x="5645924" y="0"/>
                </a:lnTo>
                <a:lnTo>
                  <a:pt x="5640599" y="12553"/>
                </a:lnTo>
                <a:cubicBezTo>
                  <a:pt x="5372416" y="484025"/>
                  <a:pt x="4212819" y="838684"/>
                  <a:pt x="2822962" y="838684"/>
                </a:cubicBezTo>
                <a:cubicBezTo>
                  <a:pt x="1433105" y="838684"/>
                  <a:pt x="273508" y="484025"/>
                  <a:pt x="5326" y="12553"/>
                </a:cubicBezTo>
                <a:close/>
              </a:path>
            </a:pathLst>
          </a:custGeom>
          <a:gradFill flip="none" rotWithShape="1">
            <a:gsLst>
              <a:gs pos="20000">
                <a:srgbClr val="F3E0D2"/>
              </a:gs>
              <a:gs pos="100000">
                <a:srgbClr val="8DC0B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4971979" y="157936"/>
            <a:ext cx="22480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>
                <a:solidFill>
                  <a:schemeClr val="bg1"/>
                </a:solidFill>
                <a:cs typeface="+mn-ea"/>
                <a:sym typeface="+mn-lt"/>
              </a:rPr>
              <a:t>基本概念</a:t>
            </a:r>
          </a:p>
        </p:txBody>
      </p:sp>
      <p:sp>
        <p:nvSpPr>
          <p:cNvPr id="27" name="矩形 26"/>
          <p:cNvSpPr/>
          <p:nvPr/>
        </p:nvSpPr>
        <p:spPr>
          <a:xfrm>
            <a:off x="5772000" y="637162"/>
            <a:ext cx="648000" cy="48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6A0AFFD-4134-4244-A8A0-107068EEB6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223" y="882511"/>
            <a:ext cx="2545749" cy="62116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A6A176F-05F0-47C5-81BD-602A6B89E2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224" y="1503674"/>
            <a:ext cx="11264849" cy="194253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DF79C21-4F48-47F2-B4E2-09615B5781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381" y="3446209"/>
            <a:ext cx="4066960" cy="2951826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BE211D56-A931-4AE9-B474-CB5549CD48F6}"/>
              </a:ext>
            </a:extLst>
          </p:cNvPr>
          <p:cNvSpPr txBox="1"/>
          <p:nvPr/>
        </p:nvSpPr>
        <p:spPr>
          <a:xfrm>
            <a:off x="4950498" y="4027234"/>
            <a:ext cx="6132603" cy="1966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sz="2400">
                <a:solidFill>
                  <a:schemeClr val="bg2">
                    <a:lumMod val="25000"/>
                  </a:schemeClr>
                </a:solidFill>
                <a:latin typeface="+mn-ea"/>
                <a:cs typeface="Arial" panose="020B0604020202020204" pitchFamily="34" charset="0"/>
              </a:rPr>
              <a:t>如左图所示，如果</a:t>
            </a:r>
            <a:r>
              <a:rPr lang="en-US" altLang="zh-CN" sz="2400">
                <a:solidFill>
                  <a:schemeClr val="bg2">
                    <a:lumMod val="25000"/>
                  </a:schemeClr>
                </a:solidFill>
                <a:latin typeface="+mn-ea"/>
                <a:cs typeface="Arial" panose="020B0604020202020204" pitchFamily="34" charset="0"/>
              </a:rPr>
              <a:t>ε</a:t>
            </a:r>
            <a:r>
              <a:rPr lang="zh-CN" altLang="en-US" sz="2400">
                <a:solidFill>
                  <a:schemeClr val="bg2">
                    <a:lumMod val="25000"/>
                  </a:schemeClr>
                </a:solidFill>
                <a:latin typeface="+mn-ea"/>
                <a:cs typeface="Arial" panose="020B0604020202020204" pitchFamily="34" charset="0"/>
              </a:rPr>
              <a:t>为</a:t>
            </a:r>
            <a:r>
              <a:rPr lang="en-US" altLang="zh-CN" sz="2400">
                <a:solidFill>
                  <a:schemeClr val="bg2">
                    <a:lumMod val="25000"/>
                  </a:schemeClr>
                </a:solidFill>
                <a:latin typeface="+mn-ea"/>
                <a:cs typeface="Arial" panose="020B0604020202020204" pitchFamily="34" charset="0"/>
              </a:rPr>
              <a:t>3</a:t>
            </a:r>
            <a:r>
              <a:rPr lang="zh-CN" altLang="en-US" sz="2400">
                <a:solidFill>
                  <a:schemeClr val="bg2">
                    <a:lumMod val="25000"/>
                  </a:schemeClr>
                </a:solidFill>
                <a:latin typeface="+mn-ea"/>
                <a:cs typeface="Arial" panose="020B0604020202020204" pitchFamily="34" charset="0"/>
              </a:rPr>
              <a:t>，</a:t>
            </a:r>
            <a:r>
              <a:rPr lang="en-US" altLang="zh-CN" sz="2400">
                <a:solidFill>
                  <a:schemeClr val="bg2">
                    <a:lumMod val="25000"/>
                  </a:schemeClr>
                </a:solidFill>
                <a:latin typeface="+mn-ea"/>
                <a:cs typeface="Arial" panose="020B0604020202020204" pitchFamily="34" charset="0"/>
              </a:rPr>
              <a:t>MinPts</a:t>
            </a:r>
            <a:r>
              <a:rPr lang="zh-CN" altLang="en-US" sz="2400">
                <a:solidFill>
                  <a:schemeClr val="bg2">
                    <a:lumMod val="25000"/>
                  </a:schemeClr>
                </a:solidFill>
                <a:latin typeface="+mn-ea"/>
                <a:cs typeface="Arial" panose="020B0604020202020204" pitchFamily="34" charset="0"/>
              </a:rPr>
              <a:t>为</a:t>
            </a:r>
            <a:r>
              <a:rPr lang="en-US" altLang="zh-CN" sz="2400">
                <a:solidFill>
                  <a:schemeClr val="bg2">
                    <a:lumMod val="25000"/>
                  </a:schemeClr>
                </a:solidFill>
                <a:latin typeface="+mn-ea"/>
                <a:cs typeface="Arial" panose="020B0604020202020204" pitchFamily="34" charset="0"/>
              </a:rPr>
              <a:t>7</a:t>
            </a:r>
            <a:r>
              <a:rPr lang="zh-CN" altLang="en-US" sz="2400">
                <a:solidFill>
                  <a:schemeClr val="bg2">
                    <a:lumMod val="25000"/>
                  </a:schemeClr>
                </a:solidFill>
                <a:latin typeface="+mn-ea"/>
                <a:cs typeface="Arial" panose="020B0604020202020204" pitchFamily="34" charset="0"/>
              </a:rPr>
              <a:t>，则</a:t>
            </a:r>
            <a:r>
              <a:rPr lang="en-US" altLang="zh-CN" sz="2400">
                <a:solidFill>
                  <a:schemeClr val="bg2">
                    <a:lumMod val="25000"/>
                  </a:schemeClr>
                </a:solidFill>
                <a:latin typeface="+mn-ea"/>
                <a:cs typeface="Arial" panose="020B0604020202020204" pitchFamily="34" charset="0"/>
              </a:rPr>
              <a:t>p1</a:t>
            </a:r>
            <a:r>
              <a:rPr lang="zh-CN" altLang="en-US" sz="2400">
                <a:solidFill>
                  <a:schemeClr val="bg2">
                    <a:lumMod val="25000"/>
                  </a:schemeClr>
                </a:solidFill>
                <a:latin typeface="+mn-ea"/>
                <a:cs typeface="Arial" panose="020B0604020202020204" pitchFamily="34" charset="0"/>
              </a:rPr>
              <a:t>，</a:t>
            </a:r>
            <a:r>
              <a:rPr lang="en-US" altLang="zh-CN" sz="2400">
                <a:solidFill>
                  <a:schemeClr val="bg2">
                    <a:lumMod val="25000"/>
                  </a:schemeClr>
                </a:solidFill>
                <a:latin typeface="+mn-ea"/>
                <a:cs typeface="Arial" panose="020B0604020202020204" pitchFamily="34" charset="0"/>
              </a:rPr>
              <a:t>p2</a:t>
            </a:r>
            <a:r>
              <a:rPr lang="zh-CN" altLang="en-US" sz="2400">
                <a:solidFill>
                  <a:schemeClr val="bg2">
                    <a:lumMod val="25000"/>
                  </a:schemeClr>
                </a:solidFill>
                <a:latin typeface="+mn-ea"/>
                <a:cs typeface="Arial" panose="020B0604020202020204" pitchFamily="34" charset="0"/>
              </a:rPr>
              <a:t>，</a:t>
            </a:r>
            <a:r>
              <a:rPr lang="en-US" altLang="zh-CN" sz="2400">
                <a:solidFill>
                  <a:schemeClr val="bg2">
                    <a:lumMod val="25000"/>
                  </a:schemeClr>
                </a:solidFill>
                <a:latin typeface="+mn-ea"/>
                <a:cs typeface="Arial" panose="020B0604020202020204" pitchFamily="34" charset="0"/>
              </a:rPr>
              <a:t>p3</a:t>
            </a:r>
            <a:r>
              <a:rPr lang="zh-CN" altLang="en-US" sz="2400">
                <a:solidFill>
                  <a:schemeClr val="bg2">
                    <a:lumMod val="25000"/>
                  </a:schemeClr>
                </a:solidFill>
                <a:latin typeface="+mn-ea"/>
                <a:cs typeface="Arial" panose="020B0604020202020204" pitchFamily="34" charset="0"/>
              </a:rPr>
              <a:t>为核心对象，</a:t>
            </a:r>
            <a:r>
              <a:rPr lang="en-US" altLang="zh-CN" sz="2400">
                <a:solidFill>
                  <a:schemeClr val="bg2">
                    <a:lumMod val="25000"/>
                  </a:schemeClr>
                </a:solidFill>
                <a:latin typeface="+mn-ea"/>
                <a:cs typeface="Arial" panose="020B0604020202020204" pitchFamily="34" charset="0"/>
              </a:rPr>
              <a:t>p4</a:t>
            </a:r>
            <a:r>
              <a:rPr lang="zh-CN" altLang="en-US" sz="2400">
                <a:solidFill>
                  <a:schemeClr val="bg2">
                    <a:lumMod val="25000"/>
                  </a:schemeClr>
                </a:solidFill>
                <a:latin typeface="+mn-ea"/>
                <a:cs typeface="Arial" panose="020B0604020202020204" pitchFamily="34" charset="0"/>
              </a:rPr>
              <a:t>为非核心对象；点</a:t>
            </a:r>
            <a:r>
              <a:rPr lang="en-US" altLang="zh-CN" sz="2400">
                <a:solidFill>
                  <a:schemeClr val="bg2">
                    <a:lumMod val="25000"/>
                  </a:schemeClr>
                </a:solidFill>
                <a:latin typeface="+mn-ea"/>
                <a:cs typeface="Arial" panose="020B0604020202020204" pitchFamily="34" charset="0"/>
              </a:rPr>
              <a:t>p1</a:t>
            </a:r>
            <a:r>
              <a:rPr lang="zh-CN" altLang="en-US" sz="2400">
                <a:solidFill>
                  <a:schemeClr val="bg2">
                    <a:lumMod val="25000"/>
                  </a:schemeClr>
                </a:solidFill>
                <a:latin typeface="+mn-ea"/>
                <a:cs typeface="Arial" panose="020B0604020202020204" pitchFamily="34" charset="0"/>
              </a:rPr>
              <a:t>直接密度可达</a:t>
            </a:r>
            <a:r>
              <a:rPr lang="en-US" altLang="zh-CN" sz="2400">
                <a:solidFill>
                  <a:schemeClr val="bg2">
                    <a:lumMod val="25000"/>
                  </a:schemeClr>
                </a:solidFill>
                <a:latin typeface="+mn-ea"/>
                <a:cs typeface="Arial" panose="020B0604020202020204" pitchFamily="34" charset="0"/>
              </a:rPr>
              <a:t>p2</a:t>
            </a:r>
            <a:r>
              <a:rPr lang="zh-CN" altLang="en-US" sz="2400">
                <a:solidFill>
                  <a:schemeClr val="bg2">
                    <a:lumMod val="25000"/>
                  </a:schemeClr>
                </a:solidFill>
                <a:latin typeface="+mn-ea"/>
                <a:cs typeface="Arial" panose="020B0604020202020204" pitchFamily="34" charset="0"/>
              </a:rPr>
              <a:t>、点</a:t>
            </a:r>
            <a:r>
              <a:rPr lang="en-US" altLang="zh-CN" sz="2400">
                <a:solidFill>
                  <a:schemeClr val="bg2">
                    <a:lumMod val="25000"/>
                  </a:schemeClr>
                </a:solidFill>
                <a:latin typeface="+mn-ea"/>
                <a:cs typeface="Arial" panose="020B0604020202020204" pitchFamily="34" charset="0"/>
              </a:rPr>
              <a:t>p2</a:t>
            </a:r>
            <a:r>
              <a:rPr lang="zh-CN" altLang="en-US" sz="2400">
                <a:solidFill>
                  <a:schemeClr val="bg2">
                    <a:lumMod val="25000"/>
                  </a:schemeClr>
                </a:solidFill>
                <a:latin typeface="+mn-ea"/>
                <a:cs typeface="Arial" panose="020B0604020202020204" pitchFamily="34" charset="0"/>
              </a:rPr>
              <a:t>直接密度可达</a:t>
            </a:r>
            <a:r>
              <a:rPr lang="en-US" altLang="zh-CN" sz="2400">
                <a:solidFill>
                  <a:schemeClr val="bg2">
                    <a:lumMod val="25000"/>
                  </a:schemeClr>
                </a:solidFill>
                <a:latin typeface="+mn-ea"/>
                <a:cs typeface="Arial" panose="020B0604020202020204" pitchFamily="34" charset="0"/>
              </a:rPr>
              <a:t>p3</a:t>
            </a:r>
            <a:r>
              <a:rPr lang="zh-CN" altLang="en-US" sz="2400">
                <a:solidFill>
                  <a:schemeClr val="bg2">
                    <a:lumMod val="25000"/>
                  </a:schemeClr>
                </a:solidFill>
                <a:latin typeface="+mn-ea"/>
                <a:cs typeface="Arial" panose="020B0604020202020204" pitchFamily="34" charset="0"/>
              </a:rPr>
              <a:t>、点</a:t>
            </a:r>
            <a:r>
              <a:rPr lang="en-US" altLang="zh-CN" sz="2400">
                <a:solidFill>
                  <a:schemeClr val="bg2">
                    <a:lumMod val="25000"/>
                  </a:schemeClr>
                </a:solidFill>
                <a:latin typeface="+mn-ea"/>
                <a:cs typeface="Arial" panose="020B0604020202020204" pitchFamily="34" charset="0"/>
              </a:rPr>
              <a:t>p3</a:t>
            </a:r>
            <a:r>
              <a:rPr lang="zh-CN" altLang="en-US" sz="2400">
                <a:solidFill>
                  <a:schemeClr val="bg2">
                    <a:lumMod val="25000"/>
                  </a:schemeClr>
                </a:solidFill>
                <a:latin typeface="+mn-ea"/>
                <a:cs typeface="Arial" panose="020B0604020202020204" pitchFamily="34" charset="0"/>
              </a:rPr>
              <a:t>直接密度可达</a:t>
            </a:r>
            <a:r>
              <a:rPr lang="en-US" altLang="zh-CN" sz="2400">
                <a:solidFill>
                  <a:schemeClr val="bg2">
                    <a:lumMod val="25000"/>
                  </a:schemeClr>
                </a:solidFill>
                <a:latin typeface="+mn-ea"/>
                <a:cs typeface="Arial" panose="020B0604020202020204" pitchFamily="34" charset="0"/>
              </a:rPr>
              <a:t>p4</a:t>
            </a:r>
            <a:r>
              <a:rPr lang="zh-CN" altLang="en-US" sz="2400">
                <a:solidFill>
                  <a:schemeClr val="bg2">
                    <a:lumMod val="25000"/>
                  </a:schemeClr>
                </a:solidFill>
                <a:latin typeface="+mn-ea"/>
                <a:cs typeface="Arial" panose="020B0604020202020204" pitchFamily="34" charset="0"/>
              </a:rPr>
              <a:t>、所以</a:t>
            </a:r>
            <a:r>
              <a:rPr lang="en-US" altLang="zh-CN" sz="2400">
                <a:solidFill>
                  <a:schemeClr val="bg2">
                    <a:lumMod val="25000"/>
                  </a:schemeClr>
                </a:solidFill>
                <a:latin typeface="+mn-ea"/>
                <a:cs typeface="Arial" panose="020B0604020202020204" pitchFamily="34" charset="0"/>
              </a:rPr>
              <a:t>p1</a:t>
            </a:r>
            <a:r>
              <a:rPr lang="zh-CN" altLang="en-US" sz="2400">
                <a:solidFill>
                  <a:schemeClr val="bg2">
                    <a:lumMod val="25000"/>
                  </a:schemeClr>
                </a:solidFill>
                <a:latin typeface="+mn-ea"/>
                <a:cs typeface="Arial" panose="020B0604020202020204" pitchFamily="34" charset="0"/>
              </a:rPr>
              <a:t>密度可达</a:t>
            </a:r>
            <a:r>
              <a:rPr lang="en-US" altLang="zh-CN" sz="2400">
                <a:solidFill>
                  <a:schemeClr val="bg2">
                    <a:lumMod val="25000"/>
                  </a:schemeClr>
                </a:solidFill>
                <a:latin typeface="+mn-ea"/>
                <a:cs typeface="Arial" panose="020B0604020202020204" pitchFamily="34" charset="0"/>
              </a:rPr>
              <a:t>p4</a:t>
            </a:r>
            <a:r>
              <a:rPr lang="zh-CN" altLang="en-US" sz="2400">
                <a:solidFill>
                  <a:schemeClr val="bg2">
                    <a:lumMod val="25000"/>
                  </a:schemeClr>
                </a:solidFill>
                <a:latin typeface="+mn-ea"/>
                <a:cs typeface="Arial" panose="020B0604020202020204" pitchFamily="34" charset="0"/>
              </a:rPr>
              <a:t>。</a:t>
            </a:r>
            <a:endParaRPr lang="zh-CN" altLang="en-US" sz="2400" dirty="0">
              <a:solidFill>
                <a:schemeClr val="bg2">
                  <a:lumMod val="25000"/>
                </a:schemeClr>
              </a:solidFill>
              <a:latin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07425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任意多边形: 形状 21"/>
          <p:cNvSpPr/>
          <p:nvPr/>
        </p:nvSpPr>
        <p:spPr>
          <a:xfrm>
            <a:off x="3273038" y="0"/>
            <a:ext cx="5645924" cy="838684"/>
          </a:xfrm>
          <a:custGeom>
            <a:avLst/>
            <a:gdLst>
              <a:gd name="connsiteX0" fmla="*/ 0 w 5645924"/>
              <a:gd name="connsiteY0" fmla="*/ 0 h 838684"/>
              <a:gd name="connsiteX1" fmla="*/ 5645924 w 5645924"/>
              <a:gd name="connsiteY1" fmla="*/ 0 h 838684"/>
              <a:gd name="connsiteX2" fmla="*/ 5640599 w 5645924"/>
              <a:gd name="connsiteY2" fmla="*/ 12553 h 838684"/>
              <a:gd name="connsiteX3" fmla="*/ 2822962 w 5645924"/>
              <a:gd name="connsiteY3" fmla="*/ 838684 h 838684"/>
              <a:gd name="connsiteX4" fmla="*/ 5326 w 5645924"/>
              <a:gd name="connsiteY4" fmla="*/ 12553 h 838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45924" h="838684">
                <a:moveTo>
                  <a:pt x="0" y="0"/>
                </a:moveTo>
                <a:lnTo>
                  <a:pt x="5645924" y="0"/>
                </a:lnTo>
                <a:lnTo>
                  <a:pt x="5640599" y="12553"/>
                </a:lnTo>
                <a:cubicBezTo>
                  <a:pt x="5372416" y="484025"/>
                  <a:pt x="4212819" y="838684"/>
                  <a:pt x="2822962" y="838684"/>
                </a:cubicBezTo>
                <a:cubicBezTo>
                  <a:pt x="1433105" y="838684"/>
                  <a:pt x="273508" y="484025"/>
                  <a:pt x="5326" y="12553"/>
                </a:cubicBezTo>
                <a:close/>
              </a:path>
            </a:pathLst>
          </a:custGeom>
          <a:gradFill flip="none" rotWithShape="1">
            <a:gsLst>
              <a:gs pos="20000">
                <a:srgbClr val="F3E0D2"/>
              </a:gs>
              <a:gs pos="100000">
                <a:srgbClr val="8DC0B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4971979" y="157936"/>
            <a:ext cx="22480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>
                <a:solidFill>
                  <a:schemeClr val="bg1"/>
                </a:solidFill>
                <a:cs typeface="+mn-ea"/>
                <a:sym typeface="+mn-lt"/>
              </a:rPr>
              <a:t>基本概念</a:t>
            </a:r>
          </a:p>
        </p:txBody>
      </p:sp>
      <p:sp>
        <p:nvSpPr>
          <p:cNvPr id="27" name="矩形 26"/>
          <p:cNvSpPr/>
          <p:nvPr/>
        </p:nvSpPr>
        <p:spPr>
          <a:xfrm>
            <a:off x="5772000" y="637162"/>
            <a:ext cx="648000" cy="48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5A22E65-248E-4728-ADDE-082DC62B5A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4836" y="881695"/>
            <a:ext cx="8962327" cy="1980312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FD010655-E506-4CA6-9813-4C46C9C280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2542" y="2862007"/>
            <a:ext cx="4220992" cy="3838057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D0724FB1-2D06-4E61-B538-B95078AB665B}"/>
              </a:ext>
            </a:extLst>
          </p:cNvPr>
          <p:cNvSpPr txBox="1"/>
          <p:nvPr/>
        </p:nvSpPr>
        <p:spPr>
          <a:xfrm>
            <a:off x="5098780" y="2699012"/>
            <a:ext cx="6132603" cy="38865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sz="2400">
                <a:solidFill>
                  <a:schemeClr val="bg2">
                    <a:lumMod val="25000"/>
                  </a:schemeClr>
                </a:solidFill>
                <a:latin typeface="+mn-ea"/>
                <a:cs typeface="Arial" panose="020B0604020202020204" pitchFamily="34" charset="0"/>
              </a:rPr>
              <a:t>如左图所示，如果</a:t>
            </a:r>
            <a:r>
              <a:rPr lang="en-US" altLang="zh-CN" sz="2400">
                <a:solidFill>
                  <a:schemeClr val="bg2">
                    <a:lumMod val="25000"/>
                  </a:schemeClr>
                </a:solidFill>
                <a:latin typeface="+mn-ea"/>
                <a:cs typeface="Arial" panose="020B0604020202020204" pitchFamily="34" charset="0"/>
              </a:rPr>
              <a:t>ε</a:t>
            </a:r>
            <a:r>
              <a:rPr lang="zh-CN" altLang="en-US" sz="2400">
                <a:solidFill>
                  <a:schemeClr val="bg2">
                    <a:lumMod val="25000"/>
                  </a:schemeClr>
                </a:solidFill>
                <a:latin typeface="+mn-ea"/>
                <a:cs typeface="Arial" panose="020B0604020202020204" pitchFamily="34" charset="0"/>
              </a:rPr>
              <a:t>为</a:t>
            </a:r>
            <a:r>
              <a:rPr lang="en-US" altLang="zh-CN" sz="2400">
                <a:solidFill>
                  <a:schemeClr val="bg2">
                    <a:lumMod val="25000"/>
                  </a:schemeClr>
                </a:solidFill>
                <a:latin typeface="+mn-ea"/>
                <a:cs typeface="Arial" panose="020B0604020202020204" pitchFamily="34" charset="0"/>
              </a:rPr>
              <a:t>3</a:t>
            </a:r>
            <a:r>
              <a:rPr lang="zh-CN" altLang="en-US" sz="2400">
                <a:solidFill>
                  <a:schemeClr val="bg2">
                    <a:lumMod val="25000"/>
                  </a:schemeClr>
                </a:solidFill>
                <a:latin typeface="+mn-ea"/>
                <a:cs typeface="Arial" panose="020B0604020202020204" pitchFamily="34" charset="0"/>
              </a:rPr>
              <a:t>，</a:t>
            </a:r>
            <a:r>
              <a:rPr lang="en-US" altLang="zh-CN" sz="2400">
                <a:solidFill>
                  <a:schemeClr val="bg2">
                    <a:lumMod val="25000"/>
                  </a:schemeClr>
                </a:solidFill>
                <a:latin typeface="+mn-ea"/>
                <a:cs typeface="Arial" panose="020B0604020202020204" pitchFamily="34" charset="0"/>
              </a:rPr>
              <a:t>MinPts</a:t>
            </a:r>
            <a:r>
              <a:rPr lang="zh-CN" altLang="en-US" sz="2400">
                <a:solidFill>
                  <a:schemeClr val="bg2">
                    <a:lumMod val="25000"/>
                  </a:schemeClr>
                </a:solidFill>
                <a:latin typeface="+mn-ea"/>
                <a:cs typeface="Arial" panose="020B0604020202020204" pitchFamily="34" charset="0"/>
              </a:rPr>
              <a:t>为</a:t>
            </a:r>
            <a:r>
              <a:rPr lang="en-US" altLang="zh-CN" sz="2400">
                <a:solidFill>
                  <a:schemeClr val="bg2">
                    <a:lumMod val="25000"/>
                  </a:schemeClr>
                </a:solidFill>
                <a:latin typeface="+mn-ea"/>
                <a:cs typeface="Arial" panose="020B0604020202020204" pitchFamily="34" charset="0"/>
              </a:rPr>
              <a:t>7</a:t>
            </a:r>
            <a:r>
              <a:rPr lang="zh-CN" altLang="en-US" sz="2400">
                <a:solidFill>
                  <a:schemeClr val="bg2">
                    <a:lumMod val="25000"/>
                  </a:schemeClr>
                </a:solidFill>
                <a:latin typeface="+mn-ea"/>
                <a:cs typeface="Arial" panose="020B0604020202020204" pitchFamily="34" charset="0"/>
              </a:rPr>
              <a:t>，则点</a:t>
            </a:r>
            <a:r>
              <a:rPr lang="en-US" altLang="zh-CN" sz="2400">
                <a:solidFill>
                  <a:schemeClr val="bg2">
                    <a:lumMod val="25000"/>
                  </a:schemeClr>
                </a:solidFill>
                <a:latin typeface="+mn-ea"/>
                <a:cs typeface="Arial" panose="020B0604020202020204" pitchFamily="34" charset="0"/>
              </a:rPr>
              <a:t>o</a:t>
            </a:r>
            <a:r>
              <a:rPr lang="zh-CN" altLang="en-US" sz="2400">
                <a:solidFill>
                  <a:schemeClr val="bg2">
                    <a:lumMod val="25000"/>
                  </a:schemeClr>
                </a:solidFill>
                <a:latin typeface="+mn-ea"/>
                <a:cs typeface="Arial" panose="020B0604020202020204" pitchFamily="34" charset="0"/>
              </a:rPr>
              <a:t>，</a:t>
            </a:r>
            <a:r>
              <a:rPr lang="en-US" altLang="zh-CN" sz="2400">
                <a:solidFill>
                  <a:schemeClr val="bg2">
                    <a:lumMod val="25000"/>
                  </a:schemeClr>
                </a:solidFill>
                <a:latin typeface="+mn-ea"/>
                <a:cs typeface="Arial" panose="020B0604020202020204" pitchFamily="34" charset="0"/>
              </a:rPr>
              <a:t>p1</a:t>
            </a:r>
            <a:r>
              <a:rPr lang="zh-CN" altLang="en-US" sz="2400">
                <a:solidFill>
                  <a:schemeClr val="bg2">
                    <a:lumMod val="25000"/>
                  </a:schemeClr>
                </a:solidFill>
                <a:latin typeface="+mn-ea"/>
                <a:cs typeface="Arial" panose="020B0604020202020204" pitchFamily="34" charset="0"/>
              </a:rPr>
              <a:t>，</a:t>
            </a:r>
            <a:r>
              <a:rPr lang="en-US" altLang="zh-CN" sz="2400">
                <a:solidFill>
                  <a:schemeClr val="bg2">
                    <a:lumMod val="25000"/>
                  </a:schemeClr>
                </a:solidFill>
                <a:latin typeface="+mn-ea"/>
                <a:cs typeface="Arial" panose="020B0604020202020204" pitchFamily="34" charset="0"/>
              </a:rPr>
              <a:t>q1</a:t>
            </a:r>
            <a:r>
              <a:rPr lang="zh-CN" altLang="en-US" sz="2400">
                <a:solidFill>
                  <a:schemeClr val="bg2">
                    <a:lumMod val="25000"/>
                  </a:schemeClr>
                </a:solidFill>
                <a:latin typeface="+mn-ea"/>
                <a:cs typeface="Arial" panose="020B0604020202020204" pitchFamily="34" charset="0"/>
              </a:rPr>
              <a:t>为核心对象，</a:t>
            </a:r>
            <a:r>
              <a:rPr lang="en-US" altLang="zh-CN" sz="2400">
                <a:solidFill>
                  <a:schemeClr val="bg2">
                    <a:lumMod val="25000"/>
                  </a:schemeClr>
                </a:solidFill>
                <a:latin typeface="+mn-ea"/>
                <a:cs typeface="Arial" panose="020B0604020202020204" pitchFamily="34" charset="0"/>
              </a:rPr>
              <a:t>p2</a:t>
            </a:r>
            <a:r>
              <a:rPr lang="zh-CN" altLang="en-US" sz="2400">
                <a:solidFill>
                  <a:schemeClr val="bg2">
                    <a:lumMod val="25000"/>
                  </a:schemeClr>
                </a:solidFill>
                <a:latin typeface="+mn-ea"/>
                <a:cs typeface="Arial" panose="020B0604020202020204" pitchFamily="34" charset="0"/>
              </a:rPr>
              <a:t>和</a:t>
            </a:r>
            <a:r>
              <a:rPr lang="en-US" altLang="zh-CN" sz="2400">
                <a:solidFill>
                  <a:schemeClr val="bg2">
                    <a:lumMod val="25000"/>
                  </a:schemeClr>
                </a:solidFill>
                <a:latin typeface="+mn-ea"/>
                <a:cs typeface="Arial" panose="020B0604020202020204" pitchFamily="34" charset="0"/>
              </a:rPr>
              <a:t>q2</a:t>
            </a:r>
            <a:r>
              <a:rPr lang="zh-CN" altLang="en-US" sz="2400">
                <a:solidFill>
                  <a:schemeClr val="bg2">
                    <a:lumMod val="25000"/>
                  </a:schemeClr>
                </a:solidFill>
                <a:latin typeface="+mn-ea"/>
                <a:cs typeface="Arial" panose="020B0604020202020204" pitchFamily="34" charset="0"/>
              </a:rPr>
              <a:t>为非核心对象；由于点</a:t>
            </a:r>
            <a:r>
              <a:rPr lang="en-US" altLang="zh-CN" sz="2400">
                <a:solidFill>
                  <a:schemeClr val="bg2">
                    <a:lumMod val="25000"/>
                  </a:schemeClr>
                </a:solidFill>
                <a:latin typeface="+mn-ea"/>
                <a:cs typeface="Arial" panose="020B0604020202020204" pitchFamily="34" charset="0"/>
              </a:rPr>
              <a:t>o</a:t>
            </a:r>
            <a:r>
              <a:rPr lang="zh-CN" altLang="en-US" sz="2400">
                <a:solidFill>
                  <a:schemeClr val="bg2">
                    <a:lumMod val="25000"/>
                  </a:schemeClr>
                </a:solidFill>
                <a:latin typeface="+mn-ea"/>
                <a:cs typeface="Arial" panose="020B0604020202020204" pitchFamily="34" charset="0"/>
              </a:rPr>
              <a:t>密度可达点</a:t>
            </a:r>
            <a:r>
              <a:rPr lang="en-US" altLang="zh-CN" sz="2400">
                <a:solidFill>
                  <a:schemeClr val="bg2">
                    <a:lumMod val="25000"/>
                  </a:schemeClr>
                </a:solidFill>
                <a:latin typeface="+mn-ea"/>
                <a:cs typeface="Arial" panose="020B0604020202020204" pitchFamily="34" charset="0"/>
              </a:rPr>
              <a:t>p2</a:t>
            </a:r>
            <a:r>
              <a:rPr lang="zh-CN" altLang="en-US" sz="2400">
                <a:solidFill>
                  <a:schemeClr val="bg2">
                    <a:lumMod val="25000"/>
                  </a:schemeClr>
                </a:solidFill>
                <a:latin typeface="+mn-ea"/>
                <a:cs typeface="Arial" panose="020B0604020202020204" pitchFamily="34" charset="0"/>
              </a:rPr>
              <a:t>，并且点</a:t>
            </a:r>
            <a:r>
              <a:rPr lang="en-US" altLang="zh-CN" sz="2400">
                <a:solidFill>
                  <a:schemeClr val="bg2">
                    <a:lumMod val="25000"/>
                  </a:schemeClr>
                </a:solidFill>
                <a:latin typeface="+mn-ea"/>
                <a:cs typeface="Arial" panose="020B0604020202020204" pitchFamily="34" charset="0"/>
              </a:rPr>
              <a:t>o</a:t>
            </a:r>
            <a:r>
              <a:rPr lang="zh-CN" altLang="en-US" sz="2400">
                <a:solidFill>
                  <a:schemeClr val="bg2">
                    <a:lumMod val="25000"/>
                  </a:schemeClr>
                </a:solidFill>
                <a:latin typeface="+mn-ea"/>
                <a:cs typeface="Arial" panose="020B0604020202020204" pitchFamily="34" charset="0"/>
              </a:rPr>
              <a:t>密度可达</a:t>
            </a:r>
            <a:r>
              <a:rPr lang="en-US" altLang="zh-CN" sz="2400">
                <a:solidFill>
                  <a:schemeClr val="bg2">
                    <a:lumMod val="25000"/>
                  </a:schemeClr>
                </a:solidFill>
                <a:latin typeface="+mn-ea"/>
                <a:cs typeface="Arial" panose="020B0604020202020204" pitchFamily="34" charset="0"/>
              </a:rPr>
              <a:t>q2</a:t>
            </a:r>
            <a:r>
              <a:rPr lang="zh-CN" altLang="en-US" sz="2400">
                <a:solidFill>
                  <a:schemeClr val="bg2">
                    <a:lumMod val="25000"/>
                  </a:schemeClr>
                </a:solidFill>
                <a:latin typeface="+mn-ea"/>
                <a:cs typeface="Arial" panose="020B0604020202020204" pitchFamily="34" charset="0"/>
              </a:rPr>
              <a:t>，则称点</a:t>
            </a:r>
            <a:r>
              <a:rPr lang="en-US" altLang="zh-CN" sz="2400">
                <a:solidFill>
                  <a:schemeClr val="bg2">
                    <a:lumMod val="25000"/>
                  </a:schemeClr>
                </a:solidFill>
                <a:latin typeface="+mn-ea"/>
                <a:cs typeface="Arial" panose="020B0604020202020204" pitchFamily="34" charset="0"/>
              </a:rPr>
              <a:t>p2</a:t>
            </a:r>
            <a:r>
              <a:rPr lang="zh-CN" altLang="en-US" sz="2400">
                <a:solidFill>
                  <a:schemeClr val="bg2">
                    <a:lumMod val="25000"/>
                  </a:schemeClr>
                </a:solidFill>
                <a:latin typeface="+mn-ea"/>
                <a:cs typeface="Arial" panose="020B0604020202020204" pitchFamily="34" charset="0"/>
              </a:rPr>
              <a:t>和</a:t>
            </a:r>
            <a:r>
              <a:rPr lang="en-US" altLang="zh-CN" sz="2400">
                <a:solidFill>
                  <a:schemeClr val="bg2">
                    <a:lumMod val="25000"/>
                  </a:schemeClr>
                </a:solidFill>
                <a:latin typeface="+mn-ea"/>
                <a:cs typeface="Arial" panose="020B0604020202020204" pitchFamily="34" charset="0"/>
              </a:rPr>
              <a:t>q2</a:t>
            </a:r>
            <a:r>
              <a:rPr lang="zh-CN" altLang="en-US" sz="2400">
                <a:solidFill>
                  <a:schemeClr val="bg2">
                    <a:lumMod val="25000"/>
                  </a:schemeClr>
                </a:solidFill>
                <a:latin typeface="+mn-ea"/>
                <a:cs typeface="Arial" panose="020B0604020202020204" pitchFamily="34" charset="0"/>
              </a:rPr>
              <a:t>是密度相连的，如果点</a:t>
            </a:r>
            <a:r>
              <a:rPr lang="en-US" altLang="zh-CN" sz="2400">
                <a:solidFill>
                  <a:schemeClr val="bg2">
                    <a:lumMod val="25000"/>
                  </a:schemeClr>
                </a:solidFill>
                <a:latin typeface="+mn-ea"/>
                <a:cs typeface="Arial" panose="020B0604020202020204" pitchFamily="34" charset="0"/>
              </a:rPr>
              <a:t>p2</a:t>
            </a:r>
            <a:r>
              <a:rPr lang="zh-CN" altLang="en-US" sz="2400">
                <a:solidFill>
                  <a:schemeClr val="bg2">
                    <a:lumMod val="25000"/>
                  </a:schemeClr>
                </a:solidFill>
                <a:latin typeface="+mn-ea"/>
                <a:cs typeface="Arial" panose="020B0604020202020204" pitchFamily="34" charset="0"/>
              </a:rPr>
              <a:t>和</a:t>
            </a:r>
            <a:r>
              <a:rPr lang="en-US" altLang="zh-CN" sz="2400">
                <a:solidFill>
                  <a:schemeClr val="bg2">
                    <a:lumMod val="25000"/>
                  </a:schemeClr>
                </a:solidFill>
                <a:latin typeface="+mn-ea"/>
                <a:cs typeface="Arial" panose="020B0604020202020204" pitchFamily="34" charset="0"/>
              </a:rPr>
              <a:t>q2</a:t>
            </a:r>
            <a:r>
              <a:rPr lang="zh-CN" altLang="en-US" sz="2400">
                <a:solidFill>
                  <a:schemeClr val="bg2">
                    <a:lumMod val="25000"/>
                  </a:schemeClr>
                </a:solidFill>
                <a:latin typeface="+mn-ea"/>
                <a:cs typeface="Arial" panose="020B0604020202020204" pitchFamily="34" charset="0"/>
              </a:rPr>
              <a:t>是密度相连的，如果点</a:t>
            </a:r>
            <a:r>
              <a:rPr lang="en-US" altLang="zh-CN" sz="2400">
                <a:solidFill>
                  <a:schemeClr val="bg2">
                    <a:lumMod val="25000"/>
                  </a:schemeClr>
                </a:solidFill>
                <a:latin typeface="+mn-ea"/>
                <a:cs typeface="Arial" panose="020B0604020202020204" pitchFamily="34" charset="0"/>
              </a:rPr>
              <a:t>p2</a:t>
            </a:r>
            <a:r>
              <a:rPr lang="zh-CN" altLang="en-US" sz="2400">
                <a:solidFill>
                  <a:schemeClr val="bg2">
                    <a:lumMod val="25000"/>
                  </a:schemeClr>
                </a:solidFill>
                <a:latin typeface="+mn-ea"/>
                <a:cs typeface="Arial" panose="020B0604020202020204" pitchFamily="34" charset="0"/>
              </a:rPr>
              <a:t>和</a:t>
            </a:r>
            <a:r>
              <a:rPr lang="en-US" altLang="zh-CN" sz="2400">
                <a:solidFill>
                  <a:schemeClr val="bg2">
                    <a:lumMod val="25000"/>
                  </a:schemeClr>
                </a:solidFill>
                <a:latin typeface="+mn-ea"/>
                <a:cs typeface="Arial" panose="020B0604020202020204" pitchFamily="34" charset="0"/>
              </a:rPr>
              <a:t>q2</a:t>
            </a:r>
            <a:r>
              <a:rPr lang="zh-CN" altLang="en-US" sz="2400">
                <a:solidFill>
                  <a:schemeClr val="bg2">
                    <a:lumMod val="25000"/>
                  </a:schemeClr>
                </a:solidFill>
                <a:latin typeface="+mn-ea"/>
                <a:cs typeface="Arial" panose="020B0604020202020204" pitchFamily="34" charset="0"/>
              </a:rPr>
              <a:t>是最大的密度相连，则左图中的所有样本点构成一个簇；由于点</a:t>
            </a:r>
            <a:r>
              <a:rPr lang="en-US" altLang="zh-CN" sz="2400">
                <a:solidFill>
                  <a:schemeClr val="bg2">
                    <a:lumMod val="25000"/>
                  </a:schemeClr>
                </a:solidFill>
                <a:latin typeface="+mn-ea"/>
                <a:cs typeface="Arial" panose="020B0604020202020204" pitchFamily="34" charset="0"/>
              </a:rPr>
              <a:t>N</a:t>
            </a:r>
            <a:r>
              <a:rPr lang="zh-CN" altLang="en-US" sz="2400">
                <a:solidFill>
                  <a:schemeClr val="bg2">
                    <a:lumMod val="25000"/>
                  </a:schemeClr>
                </a:solidFill>
                <a:latin typeface="+mn-ea"/>
                <a:cs typeface="Arial" panose="020B0604020202020204" pitchFamily="34" charset="0"/>
              </a:rPr>
              <a:t>不属于图中呈现的簇，故将其判断为异常点。</a:t>
            </a:r>
            <a:endParaRPr lang="en-US" altLang="zh-CN" sz="2400">
              <a:solidFill>
                <a:schemeClr val="bg2">
                  <a:lumMod val="25000"/>
                </a:schemeClr>
              </a:solidFill>
              <a:latin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46626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任意多边形: 形状 21"/>
          <p:cNvSpPr/>
          <p:nvPr/>
        </p:nvSpPr>
        <p:spPr>
          <a:xfrm>
            <a:off x="3273038" y="0"/>
            <a:ext cx="5645924" cy="838684"/>
          </a:xfrm>
          <a:custGeom>
            <a:avLst/>
            <a:gdLst>
              <a:gd name="connsiteX0" fmla="*/ 0 w 5645924"/>
              <a:gd name="connsiteY0" fmla="*/ 0 h 838684"/>
              <a:gd name="connsiteX1" fmla="*/ 5645924 w 5645924"/>
              <a:gd name="connsiteY1" fmla="*/ 0 h 838684"/>
              <a:gd name="connsiteX2" fmla="*/ 5640599 w 5645924"/>
              <a:gd name="connsiteY2" fmla="*/ 12553 h 838684"/>
              <a:gd name="connsiteX3" fmla="*/ 2822962 w 5645924"/>
              <a:gd name="connsiteY3" fmla="*/ 838684 h 838684"/>
              <a:gd name="connsiteX4" fmla="*/ 5326 w 5645924"/>
              <a:gd name="connsiteY4" fmla="*/ 12553 h 838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45924" h="838684">
                <a:moveTo>
                  <a:pt x="0" y="0"/>
                </a:moveTo>
                <a:lnTo>
                  <a:pt x="5645924" y="0"/>
                </a:lnTo>
                <a:lnTo>
                  <a:pt x="5640599" y="12553"/>
                </a:lnTo>
                <a:cubicBezTo>
                  <a:pt x="5372416" y="484025"/>
                  <a:pt x="4212819" y="838684"/>
                  <a:pt x="2822962" y="838684"/>
                </a:cubicBezTo>
                <a:cubicBezTo>
                  <a:pt x="1433105" y="838684"/>
                  <a:pt x="273508" y="484025"/>
                  <a:pt x="5326" y="12553"/>
                </a:cubicBezTo>
                <a:close/>
              </a:path>
            </a:pathLst>
          </a:custGeom>
          <a:gradFill flip="none" rotWithShape="1">
            <a:gsLst>
              <a:gs pos="20000">
                <a:srgbClr val="F3E0D2"/>
              </a:gs>
              <a:gs pos="100000">
                <a:srgbClr val="8DC0B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4596935" y="146179"/>
            <a:ext cx="29981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400">
                <a:solidFill>
                  <a:schemeClr val="bg1"/>
                </a:solidFill>
                <a:cs typeface="+mn-ea"/>
                <a:sym typeface="+mn-lt"/>
              </a:rPr>
              <a:t>DBSCAN</a:t>
            </a:r>
            <a:r>
              <a:rPr lang="zh-CN" altLang="en-US" sz="2400">
                <a:solidFill>
                  <a:schemeClr val="bg1"/>
                </a:solidFill>
                <a:cs typeface="+mn-ea"/>
                <a:sym typeface="+mn-lt"/>
              </a:rPr>
              <a:t>算法过程</a:t>
            </a:r>
          </a:p>
        </p:txBody>
      </p:sp>
      <p:sp>
        <p:nvSpPr>
          <p:cNvPr id="27" name="矩形 26"/>
          <p:cNvSpPr/>
          <p:nvPr/>
        </p:nvSpPr>
        <p:spPr>
          <a:xfrm>
            <a:off x="5772000" y="637162"/>
            <a:ext cx="648000" cy="48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36888F6-00D8-4EC4-A39C-6496AC196F9B}"/>
              </a:ext>
            </a:extLst>
          </p:cNvPr>
          <p:cNvSpPr txBox="1"/>
          <p:nvPr/>
        </p:nvSpPr>
        <p:spPr>
          <a:xfrm>
            <a:off x="0" y="754023"/>
            <a:ext cx="12572673" cy="56144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sz="2800">
                <a:latin typeface="宋体" panose="02010600030101010101" pitchFamily="2" charset="-122"/>
                <a:ea typeface="宋体" panose="02010600030101010101" pitchFamily="2" charset="-122"/>
              </a:rPr>
              <a:t>算法：</a:t>
            </a:r>
            <a:r>
              <a:rPr lang="en-US" altLang="zh-CN" sz="280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DBSCAN</a:t>
            </a:r>
          </a:p>
          <a:p>
            <a:pPr algn="l">
              <a:lnSpc>
                <a:spcPct val="130000"/>
              </a:lnSpc>
            </a:pPr>
            <a:r>
              <a:rPr lang="zh-CN" altLang="en-US" sz="2800">
                <a:latin typeface="宋体" panose="02010600030101010101" pitchFamily="2" charset="-122"/>
                <a:ea typeface="宋体" panose="02010600030101010101" pitchFamily="2" charset="-122"/>
              </a:rPr>
              <a:t>输入：</a:t>
            </a:r>
            <a:r>
              <a:rPr lang="en-US" altLang="zh-CN" sz="2800">
                <a:latin typeface="宋体" panose="02010600030101010101" pitchFamily="2" charset="-122"/>
                <a:ea typeface="宋体" panose="02010600030101010101" pitchFamily="2" charset="-122"/>
              </a:rPr>
              <a:t>ε</a:t>
            </a:r>
            <a:r>
              <a:rPr lang="zh-CN" altLang="en-US" sz="2800">
                <a:latin typeface="宋体" panose="02010600030101010101" pitchFamily="2" charset="-122"/>
                <a:ea typeface="宋体" panose="02010600030101010101" pitchFamily="2" charset="-122"/>
              </a:rPr>
              <a:t>半径</a:t>
            </a:r>
            <a:endParaRPr lang="en-US" altLang="zh-CN" sz="28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ct val="130000"/>
              </a:lnSpc>
            </a:pPr>
            <a:r>
              <a:rPr lang="en-US" altLang="zh-CN" sz="2800">
                <a:latin typeface="宋体" panose="02010600030101010101" pitchFamily="2" charset="-122"/>
                <a:ea typeface="宋体" panose="02010600030101010101" pitchFamily="2" charset="-122"/>
              </a:rPr>
              <a:t>MinPts</a:t>
            </a:r>
            <a:r>
              <a:rPr lang="zh-CN" altLang="en-US" sz="2800">
                <a:latin typeface="宋体" panose="02010600030101010101" pitchFamily="2" charset="-122"/>
                <a:ea typeface="宋体" panose="02010600030101010101" pitchFamily="2" charset="-122"/>
              </a:rPr>
              <a:t>：给定点在</a:t>
            </a:r>
            <a:r>
              <a:rPr lang="en-US" altLang="zh-CN" sz="2800">
                <a:latin typeface="宋体" panose="02010600030101010101" pitchFamily="2" charset="-122"/>
                <a:ea typeface="宋体" panose="02010600030101010101" pitchFamily="2" charset="-122"/>
              </a:rPr>
              <a:t>ε</a:t>
            </a:r>
            <a:r>
              <a:rPr lang="zh-CN" altLang="en-US" sz="2800">
                <a:latin typeface="宋体" panose="02010600030101010101" pitchFamily="2" charset="-122"/>
                <a:ea typeface="宋体" panose="02010600030101010101" pitchFamily="2" charset="-122"/>
              </a:rPr>
              <a:t>邻域内称为核心对象的最小邻域点数。</a:t>
            </a:r>
            <a:endParaRPr lang="en-US" altLang="zh-CN" sz="28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ct val="130000"/>
              </a:lnSpc>
            </a:pPr>
            <a:r>
              <a:rPr lang="en-US" altLang="zh-CN" sz="2800">
                <a:latin typeface="宋体" panose="02010600030101010101" pitchFamily="2" charset="-122"/>
                <a:ea typeface="宋体" panose="02010600030101010101" pitchFamily="2" charset="-122"/>
              </a:rPr>
              <a:t>D</a:t>
            </a:r>
            <a:r>
              <a:rPr lang="zh-CN" altLang="en-US" sz="2800">
                <a:latin typeface="宋体" panose="02010600030101010101" pitchFamily="2" charset="-122"/>
                <a:ea typeface="宋体" panose="02010600030101010101" pitchFamily="2" charset="-122"/>
              </a:rPr>
              <a:t>：样本集合。</a:t>
            </a:r>
            <a:endParaRPr lang="en-US" altLang="zh-CN" sz="28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ct val="130000"/>
              </a:lnSpc>
            </a:pPr>
            <a:r>
              <a:rPr lang="zh-CN" altLang="en-US" sz="2800">
                <a:latin typeface="宋体" panose="02010600030101010101" pitchFamily="2" charset="-122"/>
                <a:ea typeface="宋体" panose="02010600030101010101" pitchFamily="2" charset="-122"/>
              </a:rPr>
              <a:t>输出：基于密度的簇的集合</a:t>
            </a:r>
            <a:endParaRPr lang="en-US" altLang="zh-CN" sz="28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ct val="130000"/>
              </a:lnSpc>
            </a:pPr>
            <a:r>
              <a:rPr lang="zh-CN" altLang="en-US" sz="2800">
                <a:latin typeface="宋体" panose="02010600030101010101" pitchFamily="2" charset="-122"/>
                <a:ea typeface="宋体" panose="02010600030101010101" pitchFamily="2" charset="-122"/>
              </a:rPr>
              <a:t>方法：</a:t>
            </a:r>
            <a:r>
              <a:rPr lang="en-US" altLang="zh-CN" sz="2800">
                <a:latin typeface="宋体" panose="02010600030101010101" pitchFamily="2" charset="-122"/>
                <a:ea typeface="宋体" panose="02010600030101010101" pitchFamily="2" charset="-122"/>
              </a:rPr>
              <a:t>Repeat</a:t>
            </a:r>
          </a:p>
          <a:p>
            <a:pPr algn="l">
              <a:lnSpc>
                <a:spcPct val="130000"/>
              </a:lnSpc>
            </a:pPr>
            <a:r>
              <a:rPr lang="en-US" altLang="zh-CN" sz="2800"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lang="zh-CN" altLang="en-US" sz="2800">
                <a:latin typeface="宋体" panose="02010600030101010101" pitchFamily="2" charset="-122"/>
                <a:ea typeface="宋体" panose="02010600030101010101" pitchFamily="2" charset="-122"/>
              </a:rPr>
              <a:t>）从集合</a:t>
            </a:r>
            <a:r>
              <a:rPr lang="en-US" altLang="zh-CN" sz="2800">
                <a:latin typeface="宋体" panose="02010600030101010101" pitchFamily="2" charset="-122"/>
                <a:ea typeface="宋体" panose="02010600030101010101" pitchFamily="2" charset="-122"/>
              </a:rPr>
              <a:t>D</a:t>
            </a:r>
            <a:r>
              <a:rPr lang="zh-CN" altLang="en-US" sz="2800">
                <a:latin typeface="宋体" panose="02010600030101010101" pitchFamily="2" charset="-122"/>
                <a:ea typeface="宋体" panose="02010600030101010101" pitchFamily="2" charset="-122"/>
              </a:rPr>
              <a:t>中抽取一个未处理的点；</a:t>
            </a:r>
            <a:endParaRPr lang="en-US" altLang="zh-CN" sz="28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ct val="130000"/>
              </a:lnSpc>
            </a:pPr>
            <a:r>
              <a:rPr lang="en-US" altLang="zh-CN" sz="2800"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lang="zh-CN" altLang="en-US" sz="2800">
                <a:latin typeface="宋体" panose="02010600030101010101" pitchFamily="2" charset="-122"/>
                <a:ea typeface="宋体" panose="02010600030101010101" pitchFamily="2" charset="-122"/>
              </a:rPr>
              <a:t>）如果抽出的点是核心点，则找出所有从该点出发的密度可达对象，形成簇；</a:t>
            </a:r>
            <a:endParaRPr lang="en-US" altLang="zh-CN" sz="28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ct val="130000"/>
              </a:lnSpc>
            </a:pPr>
            <a:r>
              <a:rPr lang="en-US" altLang="zh-CN" sz="2800">
                <a:latin typeface="宋体" panose="02010600030101010101" pitchFamily="2" charset="-122"/>
                <a:ea typeface="宋体" panose="02010600030101010101" pitchFamily="2" charset="-122"/>
              </a:rPr>
              <a:t>3</a:t>
            </a:r>
            <a:r>
              <a:rPr lang="zh-CN" altLang="en-US" sz="2800">
                <a:latin typeface="宋体" panose="02010600030101010101" pitchFamily="2" charset="-122"/>
                <a:ea typeface="宋体" panose="02010600030101010101" pitchFamily="2" charset="-122"/>
              </a:rPr>
              <a:t>）如果抽出的点是非核心点，则跳出循环，寻找下一个点；</a:t>
            </a:r>
            <a:endParaRPr lang="en-US" altLang="zh-CN" sz="28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ct val="130000"/>
              </a:lnSpc>
            </a:pPr>
            <a:r>
              <a:rPr lang="en-US" altLang="zh-CN" sz="2800">
                <a:latin typeface="宋体" panose="02010600030101010101" pitchFamily="2" charset="-122"/>
                <a:ea typeface="宋体" panose="02010600030101010101" pitchFamily="2" charset="-122"/>
              </a:rPr>
              <a:t>4</a:t>
            </a:r>
            <a:r>
              <a:rPr lang="zh-CN" altLang="en-US" sz="2800">
                <a:latin typeface="宋体" panose="02010600030101010101" pitchFamily="2" charset="-122"/>
                <a:ea typeface="宋体" panose="02010600030101010101" pitchFamily="2" charset="-122"/>
              </a:rPr>
              <a:t>）</a:t>
            </a:r>
            <a:r>
              <a:rPr lang="en-US" altLang="zh-CN" sz="2800">
                <a:latin typeface="宋体" panose="02010600030101010101" pitchFamily="2" charset="-122"/>
                <a:ea typeface="宋体" panose="02010600030101010101" pitchFamily="2" charset="-122"/>
              </a:rPr>
              <a:t>until</a:t>
            </a:r>
            <a:r>
              <a:rPr lang="zh-CN" altLang="en-US" sz="2800">
                <a:latin typeface="宋体" panose="02010600030101010101" pitchFamily="2" charset="-122"/>
                <a:ea typeface="宋体" panose="02010600030101010101" pitchFamily="2" charset="-122"/>
              </a:rPr>
              <a:t>所有的点都被处理。</a:t>
            </a:r>
            <a:endParaRPr lang="zh-CN" altLang="en-US" sz="28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446303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任意多边形: 形状 21"/>
          <p:cNvSpPr/>
          <p:nvPr/>
        </p:nvSpPr>
        <p:spPr>
          <a:xfrm>
            <a:off x="3273038" y="0"/>
            <a:ext cx="5645924" cy="838684"/>
          </a:xfrm>
          <a:custGeom>
            <a:avLst/>
            <a:gdLst>
              <a:gd name="connsiteX0" fmla="*/ 0 w 5645924"/>
              <a:gd name="connsiteY0" fmla="*/ 0 h 838684"/>
              <a:gd name="connsiteX1" fmla="*/ 5645924 w 5645924"/>
              <a:gd name="connsiteY1" fmla="*/ 0 h 838684"/>
              <a:gd name="connsiteX2" fmla="*/ 5640599 w 5645924"/>
              <a:gd name="connsiteY2" fmla="*/ 12553 h 838684"/>
              <a:gd name="connsiteX3" fmla="*/ 2822962 w 5645924"/>
              <a:gd name="connsiteY3" fmla="*/ 838684 h 838684"/>
              <a:gd name="connsiteX4" fmla="*/ 5326 w 5645924"/>
              <a:gd name="connsiteY4" fmla="*/ 12553 h 838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45924" h="838684">
                <a:moveTo>
                  <a:pt x="0" y="0"/>
                </a:moveTo>
                <a:lnTo>
                  <a:pt x="5645924" y="0"/>
                </a:lnTo>
                <a:lnTo>
                  <a:pt x="5640599" y="12553"/>
                </a:lnTo>
                <a:cubicBezTo>
                  <a:pt x="5372416" y="484025"/>
                  <a:pt x="4212819" y="838684"/>
                  <a:pt x="2822962" y="838684"/>
                </a:cubicBezTo>
                <a:cubicBezTo>
                  <a:pt x="1433105" y="838684"/>
                  <a:pt x="273508" y="484025"/>
                  <a:pt x="5326" y="12553"/>
                </a:cubicBezTo>
                <a:close/>
              </a:path>
            </a:pathLst>
          </a:custGeom>
          <a:gradFill flip="none" rotWithShape="1">
            <a:gsLst>
              <a:gs pos="20000">
                <a:srgbClr val="F3E0D2"/>
              </a:gs>
              <a:gs pos="100000">
                <a:srgbClr val="8DC0B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4971979" y="157936"/>
            <a:ext cx="22480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400">
                <a:solidFill>
                  <a:schemeClr val="bg1"/>
                </a:solidFill>
                <a:cs typeface="+mn-ea"/>
                <a:sym typeface="+mn-lt"/>
              </a:rPr>
              <a:t>DBSCAN</a:t>
            </a:r>
            <a:r>
              <a:rPr lang="zh-CN" altLang="en-US" sz="2400">
                <a:solidFill>
                  <a:schemeClr val="bg1"/>
                </a:solidFill>
                <a:cs typeface="+mn-ea"/>
                <a:sym typeface="+mn-lt"/>
              </a:rPr>
              <a:t>示例</a:t>
            </a:r>
          </a:p>
        </p:txBody>
      </p:sp>
      <p:sp>
        <p:nvSpPr>
          <p:cNvPr id="27" name="矩形 26"/>
          <p:cNvSpPr/>
          <p:nvPr/>
        </p:nvSpPr>
        <p:spPr>
          <a:xfrm>
            <a:off x="5772000" y="637162"/>
            <a:ext cx="648000" cy="48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36888F6-00D8-4EC4-A39C-6496AC196F9B}"/>
              </a:ext>
            </a:extLst>
          </p:cNvPr>
          <p:cNvSpPr txBox="1"/>
          <p:nvPr/>
        </p:nvSpPr>
        <p:spPr>
          <a:xfrm>
            <a:off x="259492" y="905415"/>
            <a:ext cx="11572399" cy="9845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</a:rPr>
              <a:t>下表给出一个样本事务数据库，对它实施</a:t>
            </a:r>
            <a:r>
              <a:rPr lang="en-US" altLang="zh-CN" sz="2400">
                <a:latin typeface="宋体" panose="02010600030101010101" pitchFamily="2" charset="-122"/>
                <a:ea typeface="宋体" panose="02010600030101010101" pitchFamily="2" charset="-122"/>
              </a:rPr>
              <a:t>DBSCAN</a:t>
            </a: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</a:rPr>
              <a:t>算法。根据所给的数据通过对其进行</a:t>
            </a:r>
            <a:endParaRPr lang="en-US" altLang="zh-CN" sz="24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ct val="130000"/>
              </a:lnSpc>
            </a:pPr>
            <a:r>
              <a:rPr lang="en-US" altLang="zh-CN" sz="2400">
                <a:latin typeface="宋体" panose="02010600030101010101" pitchFamily="2" charset="-122"/>
                <a:ea typeface="宋体" panose="02010600030101010101" pitchFamily="2" charset="-122"/>
              </a:rPr>
              <a:t>DBSCAN</a:t>
            </a: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</a:rPr>
              <a:t>算法，以下为算法的步骤（设</a:t>
            </a:r>
            <a:r>
              <a:rPr lang="en-US" altLang="zh-CN" sz="2400">
                <a:latin typeface="宋体" panose="02010600030101010101" pitchFamily="2" charset="-122"/>
                <a:ea typeface="宋体" panose="02010600030101010101" pitchFamily="2" charset="-122"/>
              </a:rPr>
              <a:t>n=12</a:t>
            </a: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</a:rPr>
              <a:t>，用户输入</a:t>
            </a:r>
            <a:r>
              <a:rPr lang="en-US" altLang="zh-CN" sz="2400" b="0" i="0" u="none" strike="noStrike" baseline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ε =1</a:t>
            </a:r>
            <a:r>
              <a:rPr lang="zh-CN" altLang="en-US" sz="2400" b="0" i="0" u="none" strike="noStrike" baseline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en-US" altLang="zh-CN" sz="2400" b="0" i="0" u="none" strike="noStrike" baseline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Minpoints=4</a:t>
            </a: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</a:rPr>
              <a:t>）</a:t>
            </a:r>
            <a:endParaRPr lang="zh-CN" altLang="en-US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E335C27-5CDD-4FCB-B829-861EB768EB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2000" y="1889915"/>
            <a:ext cx="4095961" cy="462303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F1ECCA0-3C4E-4BEB-8731-02F48FC9F7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948" y="2191555"/>
            <a:ext cx="4496031" cy="4019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3616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任意多边形: 形状 21"/>
          <p:cNvSpPr/>
          <p:nvPr/>
        </p:nvSpPr>
        <p:spPr>
          <a:xfrm>
            <a:off x="3273038" y="0"/>
            <a:ext cx="5645924" cy="838684"/>
          </a:xfrm>
          <a:custGeom>
            <a:avLst/>
            <a:gdLst>
              <a:gd name="connsiteX0" fmla="*/ 0 w 5645924"/>
              <a:gd name="connsiteY0" fmla="*/ 0 h 838684"/>
              <a:gd name="connsiteX1" fmla="*/ 5645924 w 5645924"/>
              <a:gd name="connsiteY1" fmla="*/ 0 h 838684"/>
              <a:gd name="connsiteX2" fmla="*/ 5640599 w 5645924"/>
              <a:gd name="connsiteY2" fmla="*/ 12553 h 838684"/>
              <a:gd name="connsiteX3" fmla="*/ 2822962 w 5645924"/>
              <a:gd name="connsiteY3" fmla="*/ 838684 h 838684"/>
              <a:gd name="connsiteX4" fmla="*/ 5326 w 5645924"/>
              <a:gd name="connsiteY4" fmla="*/ 12553 h 838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45924" h="838684">
                <a:moveTo>
                  <a:pt x="0" y="0"/>
                </a:moveTo>
                <a:lnTo>
                  <a:pt x="5645924" y="0"/>
                </a:lnTo>
                <a:lnTo>
                  <a:pt x="5640599" y="12553"/>
                </a:lnTo>
                <a:cubicBezTo>
                  <a:pt x="5372416" y="484025"/>
                  <a:pt x="4212819" y="838684"/>
                  <a:pt x="2822962" y="838684"/>
                </a:cubicBezTo>
                <a:cubicBezTo>
                  <a:pt x="1433105" y="838684"/>
                  <a:pt x="273508" y="484025"/>
                  <a:pt x="5326" y="12553"/>
                </a:cubicBezTo>
                <a:close/>
              </a:path>
            </a:pathLst>
          </a:custGeom>
          <a:gradFill flip="none" rotWithShape="1">
            <a:gsLst>
              <a:gs pos="20000">
                <a:srgbClr val="F3E0D2"/>
              </a:gs>
              <a:gs pos="100000">
                <a:srgbClr val="8DC0B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4971979" y="157936"/>
            <a:ext cx="22480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400">
                <a:solidFill>
                  <a:schemeClr val="bg1"/>
                </a:solidFill>
                <a:cs typeface="+mn-ea"/>
                <a:sym typeface="+mn-lt"/>
              </a:rPr>
              <a:t>DBSCAN</a:t>
            </a:r>
            <a:r>
              <a:rPr lang="zh-CN" altLang="en-US" sz="2400">
                <a:solidFill>
                  <a:schemeClr val="bg1"/>
                </a:solidFill>
                <a:cs typeface="+mn-ea"/>
                <a:sym typeface="+mn-lt"/>
              </a:rPr>
              <a:t>示例</a:t>
            </a:r>
          </a:p>
        </p:txBody>
      </p:sp>
      <p:sp>
        <p:nvSpPr>
          <p:cNvPr id="27" name="矩形 26"/>
          <p:cNvSpPr/>
          <p:nvPr/>
        </p:nvSpPr>
        <p:spPr>
          <a:xfrm>
            <a:off x="5772000" y="637162"/>
            <a:ext cx="648000" cy="48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C118E18-1EE8-4043-948B-1115357F3731}"/>
              </a:ext>
            </a:extLst>
          </p:cNvPr>
          <p:cNvSpPr txBox="1"/>
          <p:nvPr/>
        </p:nvSpPr>
        <p:spPr>
          <a:xfrm>
            <a:off x="259492" y="905415"/>
            <a:ext cx="11714205" cy="29050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</a:rPr>
              <a:t>第</a:t>
            </a:r>
            <a:r>
              <a:rPr lang="en-US" altLang="zh-CN" sz="2400"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</a:rPr>
              <a:t>步，在数据库中选择一点点</a:t>
            </a:r>
            <a:r>
              <a:rPr lang="en-US" altLang="zh-CN" sz="2400"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</a:rPr>
              <a:t>，由于在以它为圆心的，以点</a:t>
            </a:r>
            <a:r>
              <a:rPr lang="en-US" altLang="zh-CN" sz="2400"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</a:rPr>
              <a:t>为半径的圆内包含</a:t>
            </a:r>
            <a:r>
              <a:rPr lang="en-US" altLang="zh-CN" sz="2400"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</a:rPr>
              <a:t>个点（小于</a:t>
            </a:r>
            <a:r>
              <a:rPr lang="en-US" altLang="zh-CN" sz="2400">
                <a:latin typeface="宋体" panose="02010600030101010101" pitchFamily="2" charset="-122"/>
                <a:ea typeface="宋体" panose="02010600030101010101" pitchFamily="2" charset="-122"/>
              </a:rPr>
              <a:t>4</a:t>
            </a: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</a:rPr>
              <a:t>），因此它不是核心点，选择下一个点。</a:t>
            </a:r>
            <a:endParaRPr lang="en-US" altLang="zh-CN" sz="24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ct val="130000"/>
              </a:lnSpc>
            </a:pP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</a:rPr>
              <a:t>第</a:t>
            </a:r>
            <a:r>
              <a:rPr lang="en-US" altLang="zh-CN" sz="2400"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</a:rPr>
              <a:t>步，在数据库中选择一点点</a:t>
            </a:r>
            <a:r>
              <a:rPr lang="en-US" altLang="zh-CN" sz="2400"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</a:rPr>
              <a:t>，由于在以它为圆心的，以点</a:t>
            </a:r>
            <a:r>
              <a:rPr lang="en-US" altLang="zh-CN" sz="2400"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</a:rPr>
              <a:t>为半径的圆内包含</a:t>
            </a:r>
            <a:r>
              <a:rPr lang="en-US" altLang="zh-CN" sz="2400"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</a:rPr>
              <a:t>个点，因此它不是核心点，选择下一个点。</a:t>
            </a:r>
            <a:endParaRPr lang="en-US" altLang="zh-CN" sz="24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ct val="130000"/>
              </a:lnSpc>
            </a:pP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</a:rPr>
              <a:t>第</a:t>
            </a:r>
            <a:r>
              <a:rPr lang="en-US" altLang="zh-CN" sz="2400">
                <a:latin typeface="宋体" panose="02010600030101010101" pitchFamily="2" charset="-122"/>
                <a:ea typeface="宋体" panose="02010600030101010101" pitchFamily="2" charset="-122"/>
              </a:rPr>
              <a:t>3</a:t>
            </a: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</a:rPr>
              <a:t>步，在数据库中选择一点点</a:t>
            </a:r>
            <a:r>
              <a:rPr lang="en-US" altLang="zh-CN" sz="2400">
                <a:latin typeface="宋体" panose="02010600030101010101" pitchFamily="2" charset="-122"/>
                <a:ea typeface="宋体" panose="02010600030101010101" pitchFamily="2" charset="-122"/>
              </a:rPr>
              <a:t>3</a:t>
            </a: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</a:rPr>
              <a:t>，由于在以它为圆心的，以</a:t>
            </a:r>
            <a:r>
              <a:rPr lang="en-US" altLang="zh-CN" sz="2400"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</a:rPr>
              <a:t>为半径的圆内包含</a:t>
            </a:r>
            <a:r>
              <a:rPr lang="en-US" altLang="zh-CN" sz="2400">
                <a:latin typeface="宋体" panose="02010600030101010101" pitchFamily="2" charset="-122"/>
                <a:ea typeface="宋体" panose="02010600030101010101" pitchFamily="2" charset="-122"/>
              </a:rPr>
              <a:t>3</a:t>
            </a: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</a:rPr>
              <a:t>个点，</a:t>
            </a:r>
            <a:endParaRPr lang="en-US" altLang="zh-CN" sz="24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ct val="130000"/>
              </a:lnSpc>
            </a:pP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</a:rPr>
              <a:t>因此它不是核心点，选择下一个点。</a:t>
            </a:r>
            <a:endParaRPr lang="zh-CN" altLang="en-US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8433F66-108D-4A10-AAE7-EC62D2C027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9789" y="3810441"/>
            <a:ext cx="5264421" cy="2902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3632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任意多边形: 形状 21"/>
          <p:cNvSpPr/>
          <p:nvPr/>
        </p:nvSpPr>
        <p:spPr>
          <a:xfrm>
            <a:off x="3273038" y="0"/>
            <a:ext cx="5645924" cy="838684"/>
          </a:xfrm>
          <a:custGeom>
            <a:avLst/>
            <a:gdLst>
              <a:gd name="connsiteX0" fmla="*/ 0 w 5645924"/>
              <a:gd name="connsiteY0" fmla="*/ 0 h 838684"/>
              <a:gd name="connsiteX1" fmla="*/ 5645924 w 5645924"/>
              <a:gd name="connsiteY1" fmla="*/ 0 h 838684"/>
              <a:gd name="connsiteX2" fmla="*/ 5640599 w 5645924"/>
              <a:gd name="connsiteY2" fmla="*/ 12553 h 838684"/>
              <a:gd name="connsiteX3" fmla="*/ 2822962 w 5645924"/>
              <a:gd name="connsiteY3" fmla="*/ 838684 h 838684"/>
              <a:gd name="connsiteX4" fmla="*/ 5326 w 5645924"/>
              <a:gd name="connsiteY4" fmla="*/ 12553 h 838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45924" h="838684">
                <a:moveTo>
                  <a:pt x="0" y="0"/>
                </a:moveTo>
                <a:lnTo>
                  <a:pt x="5645924" y="0"/>
                </a:lnTo>
                <a:lnTo>
                  <a:pt x="5640599" y="12553"/>
                </a:lnTo>
                <a:cubicBezTo>
                  <a:pt x="5372416" y="484025"/>
                  <a:pt x="4212819" y="838684"/>
                  <a:pt x="2822962" y="838684"/>
                </a:cubicBezTo>
                <a:cubicBezTo>
                  <a:pt x="1433105" y="838684"/>
                  <a:pt x="273508" y="484025"/>
                  <a:pt x="5326" y="12553"/>
                </a:cubicBezTo>
                <a:close/>
              </a:path>
            </a:pathLst>
          </a:custGeom>
          <a:gradFill flip="none" rotWithShape="1">
            <a:gsLst>
              <a:gs pos="20000">
                <a:srgbClr val="F3E0D2"/>
              </a:gs>
              <a:gs pos="100000">
                <a:srgbClr val="8DC0B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4971979" y="157936"/>
            <a:ext cx="22480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400">
                <a:solidFill>
                  <a:schemeClr val="bg1"/>
                </a:solidFill>
                <a:cs typeface="+mn-ea"/>
                <a:sym typeface="+mn-lt"/>
              </a:rPr>
              <a:t>DBSCAN</a:t>
            </a:r>
            <a:r>
              <a:rPr lang="zh-CN" altLang="en-US" sz="2400">
                <a:solidFill>
                  <a:schemeClr val="bg1"/>
                </a:solidFill>
                <a:cs typeface="+mn-ea"/>
                <a:sym typeface="+mn-lt"/>
              </a:rPr>
              <a:t>示例</a:t>
            </a:r>
          </a:p>
        </p:txBody>
      </p:sp>
      <p:sp>
        <p:nvSpPr>
          <p:cNvPr id="27" name="矩形 26"/>
          <p:cNvSpPr/>
          <p:nvPr/>
        </p:nvSpPr>
        <p:spPr>
          <a:xfrm>
            <a:off x="5772000" y="637162"/>
            <a:ext cx="648000" cy="48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074A6F4-D609-47C2-9F28-FB79B96260EE}"/>
              </a:ext>
            </a:extLst>
          </p:cNvPr>
          <p:cNvSpPr txBox="1"/>
          <p:nvPr/>
        </p:nvSpPr>
        <p:spPr>
          <a:xfrm>
            <a:off x="259492" y="905415"/>
            <a:ext cx="11714205" cy="1464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</a:rPr>
              <a:t>第</a:t>
            </a:r>
            <a:r>
              <a:rPr lang="en-US" altLang="zh-CN" sz="2400">
                <a:latin typeface="宋体" panose="02010600030101010101" pitchFamily="2" charset="-122"/>
                <a:ea typeface="宋体" panose="02010600030101010101" pitchFamily="2" charset="-122"/>
              </a:rPr>
              <a:t>4</a:t>
            </a: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</a:rPr>
              <a:t>步，在数据库中选择一点点</a:t>
            </a:r>
            <a:r>
              <a:rPr lang="en-US" altLang="zh-CN" sz="2400">
                <a:latin typeface="宋体" panose="02010600030101010101" pitchFamily="2" charset="-122"/>
                <a:ea typeface="宋体" panose="02010600030101010101" pitchFamily="2" charset="-122"/>
              </a:rPr>
              <a:t>4</a:t>
            </a: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</a:rPr>
              <a:t>，由于在以它为圆心的，以</a:t>
            </a:r>
            <a:r>
              <a:rPr lang="en-US" altLang="zh-CN" sz="2400"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</a:rPr>
              <a:t>为半径的圆内包含</a:t>
            </a:r>
            <a:r>
              <a:rPr lang="en-US" altLang="zh-CN" sz="2400">
                <a:latin typeface="宋体" panose="02010600030101010101" pitchFamily="2" charset="-122"/>
                <a:ea typeface="宋体" panose="02010600030101010101" pitchFamily="2" charset="-122"/>
              </a:rPr>
              <a:t>5</a:t>
            </a: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</a:rPr>
              <a:t>个点，因此它是核心点，寻找从它出发可达的点（直接密度可达</a:t>
            </a:r>
            <a:r>
              <a:rPr lang="en-US" altLang="zh-CN" sz="2400">
                <a:latin typeface="宋体" panose="02010600030101010101" pitchFamily="2" charset="-122"/>
                <a:ea typeface="宋体" panose="02010600030101010101" pitchFamily="2" charset="-122"/>
              </a:rPr>
              <a:t>4</a:t>
            </a: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</a:rPr>
              <a:t>个，密度可达</a:t>
            </a:r>
            <a:r>
              <a:rPr lang="en-US" altLang="zh-CN" sz="2400"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</a:rPr>
              <a:t>个），聚出的新簇</a:t>
            </a:r>
            <a:r>
              <a:rPr lang="en-US" altLang="zh-CN" sz="2400">
                <a:latin typeface="宋体" panose="02010600030101010101" pitchFamily="2" charset="-122"/>
                <a:ea typeface="宋体" panose="02010600030101010101" pitchFamily="2" charset="-122"/>
              </a:rPr>
              <a:t>1 {1</a:t>
            </a: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en-US" altLang="zh-CN" sz="2400">
                <a:latin typeface="宋体" panose="02010600030101010101" pitchFamily="2" charset="-122"/>
                <a:ea typeface="宋体" panose="02010600030101010101" pitchFamily="2" charset="-122"/>
              </a:rPr>
              <a:t>3</a:t>
            </a: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en-US" altLang="zh-CN" sz="2400">
                <a:latin typeface="宋体" panose="02010600030101010101" pitchFamily="2" charset="-122"/>
                <a:ea typeface="宋体" panose="02010600030101010101" pitchFamily="2" charset="-122"/>
              </a:rPr>
              <a:t>4</a:t>
            </a: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en-US" altLang="zh-CN" sz="2400">
                <a:latin typeface="宋体" panose="02010600030101010101" pitchFamily="2" charset="-122"/>
                <a:ea typeface="宋体" panose="02010600030101010101" pitchFamily="2" charset="-122"/>
              </a:rPr>
              <a:t>5</a:t>
            </a: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en-US" altLang="zh-CN" sz="2400">
                <a:latin typeface="宋体" panose="02010600030101010101" pitchFamily="2" charset="-122"/>
                <a:ea typeface="宋体" panose="02010600030101010101" pitchFamily="2" charset="-122"/>
              </a:rPr>
              <a:t>9</a:t>
            </a: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en-US" altLang="zh-CN" sz="2400">
                <a:latin typeface="宋体" panose="02010600030101010101" pitchFamily="2" charset="-122"/>
                <a:ea typeface="宋体" panose="02010600030101010101" pitchFamily="2" charset="-122"/>
              </a:rPr>
              <a:t>10</a:t>
            </a: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en-US" altLang="zh-CN" sz="2400">
                <a:latin typeface="宋体" panose="02010600030101010101" pitchFamily="2" charset="-122"/>
                <a:ea typeface="宋体" panose="02010600030101010101" pitchFamily="2" charset="-122"/>
              </a:rPr>
              <a:t>12}</a:t>
            </a: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</a:rPr>
              <a:t>，选择下一个点。</a:t>
            </a:r>
            <a:endParaRPr lang="zh-CN" altLang="en-US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D2A472A-A9FB-4EC7-87BD-B268E1DAF2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8492" y="2632889"/>
            <a:ext cx="5175015" cy="3710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0231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任意多边形: 形状 21"/>
          <p:cNvSpPr/>
          <p:nvPr/>
        </p:nvSpPr>
        <p:spPr>
          <a:xfrm>
            <a:off x="3273038" y="0"/>
            <a:ext cx="5645924" cy="838684"/>
          </a:xfrm>
          <a:custGeom>
            <a:avLst/>
            <a:gdLst>
              <a:gd name="connsiteX0" fmla="*/ 0 w 5645924"/>
              <a:gd name="connsiteY0" fmla="*/ 0 h 838684"/>
              <a:gd name="connsiteX1" fmla="*/ 5645924 w 5645924"/>
              <a:gd name="connsiteY1" fmla="*/ 0 h 838684"/>
              <a:gd name="connsiteX2" fmla="*/ 5640599 w 5645924"/>
              <a:gd name="connsiteY2" fmla="*/ 12553 h 838684"/>
              <a:gd name="connsiteX3" fmla="*/ 2822962 w 5645924"/>
              <a:gd name="connsiteY3" fmla="*/ 838684 h 838684"/>
              <a:gd name="connsiteX4" fmla="*/ 5326 w 5645924"/>
              <a:gd name="connsiteY4" fmla="*/ 12553 h 838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45924" h="838684">
                <a:moveTo>
                  <a:pt x="0" y="0"/>
                </a:moveTo>
                <a:lnTo>
                  <a:pt x="5645924" y="0"/>
                </a:lnTo>
                <a:lnTo>
                  <a:pt x="5640599" y="12553"/>
                </a:lnTo>
                <a:cubicBezTo>
                  <a:pt x="5372416" y="484025"/>
                  <a:pt x="4212819" y="838684"/>
                  <a:pt x="2822962" y="838684"/>
                </a:cubicBezTo>
                <a:cubicBezTo>
                  <a:pt x="1433105" y="838684"/>
                  <a:pt x="273508" y="484025"/>
                  <a:pt x="5326" y="12553"/>
                </a:cubicBezTo>
                <a:close/>
              </a:path>
            </a:pathLst>
          </a:custGeom>
          <a:gradFill flip="none" rotWithShape="1">
            <a:gsLst>
              <a:gs pos="20000">
                <a:srgbClr val="F3E0D2"/>
              </a:gs>
              <a:gs pos="100000">
                <a:srgbClr val="8DC0B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4971979" y="157936"/>
            <a:ext cx="22480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400">
                <a:solidFill>
                  <a:schemeClr val="bg1"/>
                </a:solidFill>
                <a:cs typeface="+mn-ea"/>
                <a:sym typeface="+mn-lt"/>
              </a:rPr>
              <a:t>DBSCAN</a:t>
            </a:r>
            <a:r>
              <a:rPr lang="zh-CN" altLang="en-US" sz="2400">
                <a:solidFill>
                  <a:schemeClr val="bg1"/>
                </a:solidFill>
                <a:cs typeface="+mn-ea"/>
                <a:sym typeface="+mn-lt"/>
              </a:rPr>
              <a:t>示例</a:t>
            </a:r>
          </a:p>
        </p:txBody>
      </p:sp>
      <p:sp>
        <p:nvSpPr>
          <p:cNvPr id="27" name="矩形 26"/>
          <p:cNvSpPr/>
          <p:nvPr/>
        </p:nvSpPr>
        <p:spPr>
          <a:xfrm>
            <a:off x="5772000" y="637162"/>
            <a:ext cx="648000" cy="48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A2CBD8F-E196-4176-BC39-1004C3535494}"/>
              </a:ext>
            </a:extLst>
          </p:cNvPr>
          <p:cNvSpPr txBox="1"/>
          <p:nvPr/>
        </p:nvSpPr>
        <p:spPr>
          <a:xfrm>
            <a:off x="923667" y="1098889"/>
            <a:ext cx="10123273" cy="14646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</a:rPr>
              <a:t>第5步，在数据库中选择一点点5，已经在簇1中，选择下一个点。</a:t>
            </a:r>
            <a:endParaRPr lang="en-US" altLang="zh-CN" sz="24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</a:rPr>
              <a:t>第6步，在数据库中选择一点点6，由于在以它为圆心的，以1为半径的圆内包含3个点，因此它不是核心点，选择下一个点。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8F28036-C909-45A7-AEFA-60A913FFCD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6228" y="2823726"/>
            <a:ext cx="6519543" cy="3823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6290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任意多边形: 形状 19"/>
          <p:cNvSpPr/>
          <p:nvPr/>
        </p:nvSpPr>
        <p:spPr>
          <a:xfrm>
            <a:off x="3273038" y="0"/>
            <a:ext cx="5645924" cy="838684"/>
          </a:xfrm>
          <a:custGeom>
            <a:avLst/>
            <a:gdLst>
              <a:gd name="connsiteX0" fmla="*/ 0 w 5645924"/>
              <a:gd name="connsiteY0" fmla="*/ 0 h 838684"/>
              <a:gd name="connsiteX1" fmla="*/ 5645924 w 5645924"/>
              <a:gd name="connsiteY1" fmla="*/ 0 h 838684"/>
              <a:gd name="connsiteX2" fmla="*/ 5640599 w 5645924"/>
              <a:gd name="connsiteY2" fmla="*/ 12553 h 838684"/>
              <a:gd name="connsiteX3" fmla="*/ 2822962 w 5645924"/>
              <a:gd name="connsiteY3" fmla="*/ 838684 h 838684"/>
              <a:gd name="connsiteX4" fmla="*/ 5326 w 5645924"/>
              <a:gd name="connsiteY4" fmla="*/ 12553 h 838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45924" h="838684">
                <a:moveTo>
                  <a:pt x="0" y="0"/>
                </a:moveTo>
                <a:lnTo>
                  <a:pt x="5645924" y="0"/>
                </a:lnTo>
                <a:lnTo>
                  <a:pt x="5640599" y="12553"/>
                </a:lnTo>
                <a:cubicBezTo>
                  <a:pt x="5372416" y="484025"/>
                  <a:pt x="4212819" y="838684"/>
                  <a:pt x="2822962" y="838684"/>
                </a:cubicBezTo>
                <a:cubicBezTo>
                  <a:pt x="1433105" y="838684"/>
                  <a:pt x="273508" y="484025"/>
                  <a:pt x="5326" y="12553"/>
                </a:cubicBezTo>
                <a:close/>
              </a:path>
            </a:pathLst>
          </a:custGeom>
          <a:gradFill flip="none" rotWithShape="1">
            <a:gsLst>
              <a:gs pos="20000">
                <a:srgbClr val="F3E0D2"/>
              </a:gs>
              <a:gs pos="100000">
                <a:srgbClr val="8DC0B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971979" y="157936"/>
            <a:ext cx="22480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>
                <a:solidFill>
                  <a:schemeClr val="bg1"/>
                </a:solidFill>
                <a:cs typeface="+mn-ea"/>
                <a:sym typeface="+mn-lt"/>
              </a:rPr>
              <a:t>算法介绍</a:t>
            </a:r>
          </a:p>
        </p:txBody>
      </p:sp>
      <p:sp>
        <p:nvSpPr>
          <p:cNvPr id="41" name="文本框 40"/>
          <p:cNvSpPr txBox="1"/>
          <p:nvPr/>
        </p:nvSpPr>
        <p:spPr>
          <a:xfrm>
            <a:off x="886837" y="1747464"/>
            <a:ext cx="1041832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3200" b="0" i="0" u="none" strike="noStrike" baseline="0">
                <a:latin typeface="等线" panose="02010600030101010101" pitchFamily="2" charset="-122"/>
                <a:ea typeface="等线" panose="02010600030101010101" pitchFamily="2" charset="-122"/>
              </a:rPr>
              <a:t>	</a:t>
            </a:r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“物以类聚，人以群分”，所谓的聚类，就是将样本划分为由类似的对象组成的多个类的过程。聚类后，我们可以更加准确的在每个类中单独使用统计模型进行估计、分析或预测；也可以探究不同类之间的相关性和主要差异。</a:t>
            </a:r>
            <a:endParaRPr lang="en-US" altLang="zh-CN" sz="320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algn="l"/>
            <a:endParaRPr lang="en-US" altLang="zh-CN" sz="320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algn="l"/>
            <a:r>
              <a:rPr lang="en-US" altLang="zh-CN" sz="3200">
                <a:latin typeface="等线" panose="02010600030101010101" pitchFamily="2" charset="-122"/>
                <a:ea typeface="等线" panose="02010600030101010101" pitchFamily="2" charset="-122"/>
              </a:rPr>
              <a:t>	</a:t>
            </a:r>
            <a:r>
              <a:rPr lang="zh-CN" altLang="en-US" sz="3200" b="1">
                <a:latin typeface="等线" panose="02010600030101010101" pitchFamily="2" charset="-122"/>
                <a:ea typeface="等线" panose="02010600030101010101" pitchFamily="2" charset="-122"/>
              </a:rPr>
              <a:t>聚类和分类的区别：分类是已知类别的，聚类未知</a:t>
            </a:r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。</a:t>
            </a:r>
            <a:endParaRPr lang="zh-CN" altLang="en-US" sz="320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44" name="直接连接符 43"/>
          <p:cNvCxnSpPr>
            <a:cxnSpLocks/>
          </p:cNvCxnSpPr>
          <p:nvPr/>
        </p:nvCxnSpPr>
        <p:spPr>
          <a:xfrm>
            <a:off x="951871" y="1747464"/>
            <a:ext cx="0" cy="3046958"/>
          </a:xfrm>
          <a:prstGeom prst="line">
            <a:avLst/>
          </a:prstGeom>
          <a:ln w="25400">
            <a:solidFill>
              <a:srgbClr val="8DC0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 2"/>
          <p:cNvSpPr/>
          <p:nvPr/>
        </p:nvSpPr>
        <p:spPr>
          <a:xfrm>
            <a:off x="5772000" y="637162"/>
            <a:ext cx="648000" cy="48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002001" y="6724351"/>
            <a:ext cx="1800200" cy="12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100">
                <a:solidFill>
                  <a:schemeClr val="bg1"/>
                </a:solidFill>
                <a:cs typeface="+mn-ea"/>
                <a:sym typeface="+mn-lt"/>
              </a:rPr>
              <a:t>PPT</a:t>
            </a:r>
            <a:r>
              <a:rPr lang="zh-CN" altLang="en-US" sz="100">
                <a:solidFill>
                  <a:schemeClr val="bg1"/>
                </a:solidFill>
                <a:cs typeface="+mn-ea"/>
                <a:sym typeface="+mn-lt"/>
              </a:rPr>
              <a:t>模板 </a:t>
            </a:r>
            <a:r>
              <a:rPr lang="en-US" altLang="zh-CN" sz="100">
                <a:solidFill>
                  <a:schemeClr val="bg1"/>
                </a:solidFill>
                <a:cs typeface="+mn-ea"/>
                <a:sym typeface="+mn-lt"/>
              </a:rPr>
              <a:t>http://www.1ppt.com/moban/</a:t>
            </a:r>
            <a:r>
              <a:rPr lang="zh-CN" altLang="en-US" sz="100">
                <a:solidFill>
                  <a:schemeClr val="bg1"/>
                </a:solidFill>
                <a:cs typeface="+mn-ea"/>
                <a:sym typeface="+mn-lt"/>
              </a:rPr>
              <a:t> </a:t>
            </a:r>
            <a:endParaRPr lang="en-US" altLang="zh-CN" sz="10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任意多边形: 形状 21"/>
          <p:cNvSpPr/>
          <p:nvPr/>
        </p:nvSpPr>
        <p:spPr>
          <a:xfrm>
            <a:off x="3273038" y="0"/>
            <a:ext cx="5645924" cy="838684"/>
          </a:xfrm>
          <a:custGeom>
            <a:avLst/>
            <a:gdLst>
              <a:gd name="connsiteX0" fmla="*/ 0 w 5645924"/>
              <a:gd name="connsiteY0" fmla="*/ 0 h 838684"/>
              <a:gd name="connsiteX1" fmla="*/ 5645924 w 5645924"/>
              <a:gd name="connsiteY1" fmla="*/ 0 h 838684"/>
              <a:gd name="connsiteX2" fmla="*/ 5640599 w 5645924"/>
              <a:gd name="connsiteY2" fmla="*/ 12553 h 838684"/>
              <a:gd name="connsiteX3" fmla="*/ 2822962 w 5645924"/>
              <a:gd name="connsiteY3" fmla="*/ 838684 h 838684"/>
              <a:gd name="connsiteX4" fmla="*/ 5326 w 5645924"/>
              <a:gd name="connsiteY4" fmla="*/ 12553 h 838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45924" h="838684">
                <a:moveTo>
                  <a:pt x="0" y="0"/>
                </a:moveTo>
                <a:lnTo>
                  <a:pt x="5645924" y="0"/>
                </a:lnTo>
                <a:lnTo>
                  <a:pt x="5640599" y="12553"/>
                </a:lnTo>
                <a:cubicBezTo>
                  <a:pt x="5372416" y="484025"/>
                  <a:pt x="4212819" y="838684"/>
                  <a:pt x="2822962" y="838684"/>
                </a:cubicBezTo>
                <a:cubicBezTo>
                  <a:pt x="1433105" y="838684"/>
                  <a:pt x="273508" y="484025"/>
                  <a:pt x="5326" y="12553"/>
                </a:cubicBezTo>
                <a:close/>
              </a:path>
            </a:pathLst>
          </a:custGeom>
          <a:gradFill flip="none" rotWithShape="1">
            <a:gsLst>
              <a:gs pos="20000">
                <a:srgbClr val="F3E0D2"/>
              </a:gs>
              <a:gs pos="100000">
                <a:srgbClr val="8DC0B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4971979" y="157936"/>
            <a:ext cx="22480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400">
                <a:solidFill>
                  <a:schemeClr val="bg1"/>
                </a:solidFill>
                <a:cs typeface="+mn-ea"/>
                <a:sym typeface="+mn-lt"/>
              </a:rPr>
              <a:t>DBSCAN</a:t>
            </a:r>
            <a:r>
              <a:rPr lang="zh-CN" altLang="en-US" sz="2400">
                <a:solidFill>
                  <a:schemeClr val="bg1"/>
                </a:solidFill>
                <a:cs typeface="+mn-ea"/>
                <a:sym typeface="+mn-lt"/>
              </a:rPr>
              <a:t>示例</a:t>
            </a:r>
          </a:p>
        </p:txBody>
      </p:sp>
      <p:sp>
        <p:nvSpPr>
          <p:cNvPr id="27" name="矩形 26"/>
          <p:cNvSpPr/>
          <p:nvPr/>
        </p:nvSpPr>
        <p:spPr>
          <a:xfrm>
            <a:off x="5772000" y="637162"/>
            <a:ext cx="648000" cy="48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6087AF4-4F2F-4D1F-BAD0-00B59F90774D}"/>
              </a:ext>
            </a:extLst>
          </p:cNvPr>
          <p:cNvSpPr txBox="1"/>
          <p:nvPr/>
        </p:nvSpPr>
        <p:spPr>
          <a:xfrm>
            <a:off x="721175" y="996620"/>
            <a:ext cx="11067171" cy="14646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</a:rPr>
              <a:t>第7步，在数据库中选择一点点7，由于在以它为圆心的，以1为半径的圆内包含5个点，因此它是核心点，寻找从它出发可达的点，聚出的新簇2{2，6，7，8，11}，选择下一个点。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599EA38-635F-4DA9-A5E3-C000784512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0006" y="2461252"/>
            <a:ext cx="5889508" cy="4137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4274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任意多边形: 形状 21"/>
          <p:cNvSpPr/>
          <p:nvPr/>
        </p:nvSpPr>
        <p:spPr>
          <a:xfrm>
            <a:off x="3273038" y="0"/>
            <a:ext cx="5645924" cy="838684"/>
          </a:xfrm>
          <a:custGeom>
            <a:avLst/>
            <a:gdLst>
              <a:gd name="connsiteX0" fmla="*/ 0 w 5645924"/>
              <a:gd name="connsiteY0" fmla="*/ 0 h 838684"/>
              <a:gd name="connsiteX1" fmla="*/ 5645924 w 5645924"/>
              <a:gd name="connsiteY1" fmla="*/ 0 h 838684"/>
              <a:gd name="connsiteX2" fmla="*/ 5640599 w 5645924"/>
              <a:gd name="connsiteY2" fmla="*/ 12553 h 838684"/>
              <a:gd name="connsiteX3" fmla="*/ 2822962 w 5645924"/>
              <a:gd name="connsiteY3" fmla="*/ 838684 h 838684"/>
              <a:gd name="connsiteX4" fmla="*/ 5326 w 5645924"/>
              <a:gd name="connsiteY4" fmla="*/ 12553 h 838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45924" h="838684">
                <a:moveTo>
                  <a:pt x="0" y="0"/>
                </a:moveTo>
                <a:lnTo>
                  <a:pt x="5645924" y="0"/>
                </a:lnTo>
                <a:lnTo>
                  <a:pt x="5640599" y="12553"/>
                </a:lnTo>
                <a:cubicBezTo>
                  <a:pt x="5372416" y="484025"/>
                  <a:pt x="4212819" y="838684"/>
                  <a:pt x="2822962" y="838684"/>
                </a:cubicBezTo>
                <a:cubicBezTo>
                  <a:pt x="1433105" y="838684"/>
                  <a:pt x="273508" y="484025"/>
                  <a:pt x="5326" y="12553"/>
                </a:cubicBezTo>
                <a:close/>
              </a:path>
            </a:pathLst>
          </a:custGeom>
          <a:gradFill flip="none" rotWithShape="1">
            <a:gsLst>
              <a:gs pos="20000">
                <a:srgbClr val="F3E0D2"/>
              </a:gs>
              <a:gs pos="100000">
                <a:srgbClr val="8DC0B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4971979" y="157936"/>
            <a:ext cx="22480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400">
                <a:solidFill>
                  <a:schemeClr val="bg1"/>
                </a:solidFill>
                <a:cs typeface="+mn-ea"/>
                <a:sym typeface="+mn-lt"/>
              </a:rPr>
              <a:t>DBSCAN</a:t>
            </a:r>
            <a:r>
              <a:rPr lang="zh-CN" altLang="en-US" sz="2400">
                <a:solidFill>
                  <a:schemeClr val="bg1"/>
                </a:solidFill>
                <a:cs typeface="+mn-ea"/>
                <a:sym typeface="+mn-lt"/>
              </a:rPr>
              <a:t>示例</a:t>
            </a:r>
          </a:p>
        </p:txBody>
      </p:sp>
      <p:sp>
        <p:nvSpPr>
          <p:cNvPr id="27" name="矩形 26"/>
          <p:cNvSpPr/>
          <p:nvPr/>
        </p:nvSpPr>
        <p:spPr>
          <a:xfrm>
            <a:off x="5772000" y="637162"/>
            <a:ext cx="648000" cy="48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C44C578-3498-4F0B-9D3E-F426C4D7DFAF}"/>
              </a:ext>
            </a:extLst>
          </p:cNvPr>
          <p:cNvSpPr txBox="1"/>
          <p:nvPr/>
        </p:nvSpPr>
        <p:spPr>
          <a:xfrm>
            <a:off x="471176" y="996620"/>
            <a:ext cx="6411537" cy="482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</a:rPr>
              <a:t>第8步，在数据库中选择点8，已经在簇2中，选择下一个点。</a:t>
            </a:r>
            <a:endParaRPr lang="en-US" altLang="zh-CN" sz="24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</a:rPr>
              <a:t>第9步，在数据库中选择点9，已经在簇1中，选择下一个点。</a:t>
            </a:r>
            <a:endParaRPr lang="en-US" altLang="zh-CN" sz="24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</a:rPr>
              <a:t>第10步，在数据库中选择点10,已经在簇1中，选择下一个点。</a:t>
            </a:r>
            <a:endParaRPr lang="en-US" altLang="zh-CN" sz="24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</a:rPr>
              <a:t>第11步，在数据库中选择点11，已经在簇2中，选择下一个点。</a:t>
            </a:r>
            <a:endParaRPr lang="en-US" altLang="zh-CN" sz="24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</a:rPr>
              <a:t>第12步，选择点12，已经在簇1中，由于这已经是最后一点,有点都以处理，程序终止。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73BD611-9897-444B-8CE5-5C1489DFD3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2713" y="1533427"/>
            <a:ext cx="4861158" cy="4187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3267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任意多边形: 形状 21"/>
          <p:cNvSpPr/>
          <p:nvPr/>
        </p:nvSpPr>
        <p:spPr>
          <a:xfrm>
            <a:off x="3273038" y="0"/>
            <a:ext cx="5645924" cy="838684"/>
          </a:xfrm>
          <a:custGeom>
            <a:avLst/>
            <a:gdLst>
              <a:gd name="connsiteX0" fmla="*/ 0 w 5645924"/>
              <a:gd name="connsiteY0" fmla="*/ 0 h 838684"/>
              <a:gd name="connsiteX1" fmla="*/ 5645924 w 5645924"/>
              <a:gd name="connsiteY1" fmla="*/ 0 h 838684"/>
              <a:gd name="connsiteX2" fmla="*/ 5640599 w 5645924"/>
              <a:gd name="connsiteY2" fmla="*/ 12553 h 838684"/>
              <a:gd name="connsiteX3" fmla="*/ 2822962 w 5645924"/>
              <a:gd name="connsiteY3" fmla="*/ 838684 h 838684"/>
              <a:gd name="connsiteX4" fmla="*/ 5326 w 5645924"/>
              <a:gd name="connsiteY4" fmla="*/ 12553 h 838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45924" h="838684">
                <a:moveTo>
                  <a:pt x="0" y="0"/>
                </a:moveTo>
                <a:lnTo>
                  <a:pt x="5645924" y="0"/>
                </a:lnTo>
                <a:lnTo>
                  <a:pt x="5640599" y="12553"/>
                </a:lnTo>
                <a:cubicBezTo>
                  <a:pt x="5372416" y="484025"/>
                  <a:pt x="4212819" y="838684"/>
                  <a:pt x="2822962" y="838684"/>
                </a:cubicBezTo>
                <a:cubicBezTo>
                  <a:pt x="1433105" y="838684"/>
                  <a:pt x="273508" y="484025"/>
                  <a:pt x="5326" y="12553"/>
                </a:cubicBezTo>
                <a:close/>
              </a:path>
            </a:pathLst>
          </a:custGeom>
          <a:gradFill flip="none" rotWithShape="1">
            <a:gsLst>
              <a:gs pos="20000">
                <a:srgbClr val="F3E0D2"/>
              </a:gs>
              <a:gs pos="100000">
                <a:srgbClr val="8DC0B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4971979" y="157936"/>
            <a:ext cx="22480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400">
                <a:solidFill>
                  <a:schemeClr val="bg1"/>
                </a:solidFill>
                <a:cs typeface="+mn-ea"/>
                <a:sym typeface="+mn-lt"/>
              </a:rPr>
              <a:t>DBSCAN</a:t>
            </a:r>
            <a:r>
              <a:rPr lang="zh-CN" altLang="en-US" sz="2400">
                <a:solidFill>
                  <a:schemeClr val="bg1"/>
                </a:solidFill>
                <a:cs typeface="+mn-ea"/>
                <a:sym typeface="+mn-lt"/>
              </a:rPr>
              <a:t>示例</a:t>
            </a:r>
          </a:p>
        </p:txBody>
      </p:sp>
      <p:sp>
        <p:nvSpPr>
          <p:cNvPr id="27" name="矩形 26"/>
          <p:cNvSpPr/>
          <p:nvPr/>
        </p:nvSpPr>
        <p:spPr>
          <a:xfrm>
            <a:off x="5772000" y="637162"/>
            <a:ext cx="648000" cy="48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C2A399F-FBC1-47AC-8638-BA0C2C27F76C}"/>
              </a:ext>
            </a:extLst>
          </p:cNvPr>
          <p:cNvSpPr txBox="1"/>
          <p:nvPr/>
        </p:nvSpPr>
        <p:spPr>
          <a:xfrm>
            <a:off x="1015673" y="926758"/>
            <a:ext cx="2339102" cy="5043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</a:rPr>
              <a:t>算法执行过程：</a:t>
            </a:r>
            <a:endParaRPr lang="zh-CN" altLang="en-US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196FF30-ADC3-44C0-8908-C37563D3B4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673" y="1591450"/>
            <a:ext cx="6058211" cy="4629388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46C0215A-AB9C-4472-9EF7-7106AAD50D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4026" y="2188462"/>
            <a:ext cx="3846758" cy="3063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6710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任意多边形: 形状 23"/>
          <p:cNvSpPr/>
          <p:nvPr/>
        </p:nvSpPr>
        <p:spPr>
          <a:xfrm>
            <a:off x="3273038" y="0"/>
            <a:ext cx="5645924" cy="838684"/>
          </a:xfrm>
          <a:custGeom>
            <a:avLst/>
            <a:gdLst>
              <a:gd name="connsiteX0" fmla="*/ 0 w 5645924"/>
              <a:gd name="connsiteY0" fmla="*/ 0 h 838684"/>
              <a:gd name="connsiteX1" fmla="*/ 5645924 w 5645924"/>
              <a:gd name="connsiteY1" fmla="*/ 0 h 838684"/>
              <a:gd name="connsiteX2" fmla="*/ 5640599 w 5645924"/>
              <a:gd name="connsiteY2" fmla="*/ 12553 h 838684"/>
              <a:gd name="connsiteX3" fmla="*/ 2822962 w 5645924"/>
              <a:gd name="connsiteY3" fmla="*/ 838684 h 838684"/>
              <a:gd name="connsiteX4" fmla="*/ 5326 w 5645924"/>
              <a:gd name="connsiteY4" fmla="*/ 12553 h 838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45924" h="838684">
                <a:moveTo>
                  <a:pt x="0" y="0"/>
                </a:moveTo>
                <a:lnTo>
                  <a:pt x="5645924" y="0"/>
                </a:lnTo>
                <a:lnTo>
                  <a:pt x="5640599" y="12553"/>
                </a:lnTo>
                <a:cubicBezTo>
                  <a:pt x="5372416" y="484025"/>
                  <a:pt x="4212819" y="838684"/>
                  <a:pt x="2822962" y="838684"/>
                </a:cubicBezTo>
                <a:cubicBezTo>
                  <a:pt x="1433105" y="838684"/>
                  <a:pt x="273508" y="484025"/>
                  <a:pt x="5326" y="12553"/>
                </a:cubicBezTo>
                <a:close/>
              </a:path>
            </a:pathLst>
          </a:custGeom>
          <a:gradFill flip="none" rotWithShape="1">
            <a:gsLst>
              <a:gs pos="20000">
                <a:srgbClr val="F3E0D2"/>
              </a:gs>
              <a:gs pos="100000">
                <a:srgbClr val="8DC0B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4701968" y="157624"/>
            <a:ext cx="27880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400">
                <a:solidFill>
                  <a:schemeClr val="bg1"/>
                </a:solidFill>
                <a:cs typeface="+mn-ea"/>
                <a:sym typeface="+mn-lt"/>
              </a:rPr>
              <a:t>DBSCAN</a:t>
            </a:r>
            <a:r>
              <a:rPr lang="zh-CN" altLang="en-US" sz="2400">
                <a:solidFill>
                  <a:schemeClr val="bg1"/>
                </a:solidFill>
                <a:cs typeface="+mn-ea"/>
                <a:sym typeface="+mn-lt"/>
              </a:rPr>
              <a:t>可视化</a:t>
            </a:r>
          </a:p>
        </p:txBody>
      </p:sp>
      <p:sp>
        <p:nvSpPr>
          <p:cNvPr id="26" name="矩形 25"/>
          <p:cNvSpPr/>
          <p:nvPr/>
        </p:nvSpPr>
        <p:spPr>
          <a:xfrm>
            <a:off x="5772000" y="637162"/>
            <a:ext cx="648000" cy="48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F738E90-70B4-4D90-83B3-6539954FCE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080" y="1430295"/>
            <a:ext cx="6169915" cy="399741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64F243AB-E3C8-4E8E-8667-3EC8598D29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0032" y="1688714"/>
            <a:ext cx="4236371" cy="3480571"/>
          </a:xfrm>
          <a:prstGeom prst="rect">
            <a:avLst/>
          </a:prstGeom>
        </p:spPr>
      </p:pic>
      <p:sp>
        <p:nvSpPr>
          <p:cNvPr id="4" name="箭头: 右 3">
            <a:extLst>
              <a:ext uri="{FF2B5EF4-FFF2-40B4-BE49-F238E27FC236}">
                <a16:creationId xmlns:a16="http://schemas.microsoft.com/office/drawing/2014/main" id="{B7725DE0-532B-4162-AA45-B743EC86CC2B}"/>
              </a:ext>
            </a:extLst>
          </p:cNvPr>
          <p:cNvSpPr/>
          <p:nvPr/>
        </p:nvSpPr>
        <p:spPr>
          <a:xfrm>
            <a:off x="6420000" y="3104147"/>
            <a:ext cx="823011" cy="463216"/>
          </a:xfrm>
          <a:prstGeom prst="rightArrow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E04170D-F69E-473B-B97B-6D0A40C29234}"/>
              </a:ext>
            </a:extLst>
          </p:cNvPr>
          <p:cNvSpPr txBox="1"/>
          <p:nvPr/>
        </p:nvSpPr>
        <p:spPr>
          <a:xfrm>
            <a:off x="1360020" y="5813519"/>
            <a:ext cx="97116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/>
              <a:t>DBSCAN</a:t>
            </a:r>
            <a:r>
              <a:rPr lang="zh-CN" altLang="en-US"/>
              <a:t>可视化网站：https://www.naftaliharris.com/blog/visualizing-dbscan-clustering/</a:t>
            </a:r>
          </a:p>
        </p:txBody>
      </p:sp>
    </p:spTree>
    <p:extLst>
      <p:ext uri="{BB962C8B-B14F-4D97-AF65-F5344CB8AC3E}">
        <p14:creationId xmlns:p14="http://schemas.microsoft.com/office/powerpoint/2010/main" val="36885466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任意多边形: 形状 23"/>
          <p:cNvSpPr/>
          <p:nvPr/>
        </p:nvSpPr>
        <p:spPr>
          <a:xfrm>
            <a:off x="3273038" y="0"/>
            <a:ext cx="5645924" cy="838684"/>
          </a:xfrm>
          <a:custGeom>
            <a:avLst/>
            <a:gdLst>
              <a:gd name="connsiteX0" fmla="*/ 0 w 5645924"/>
              <a:gd name="connsiteY0" fmla="*/ 0 h 838684"/>
              <a:gd name="connsiteX1" fmla="*/ 5645924 w 5645924"/>
              <a:gd name="connsiteY1" fmla="*/ 0 h 838684"/>
              <a:gd name="connsiteX2" fmla="*/ 5640599 w 5645924"/>
              <a:gd name="connsiteY2" fmla="*/ 12553 h 838684"/>
              <a:gd name="connsiteX3" fmla="*/ 2822962 w 5645924"/>
              <a:gd name="connsiteY3" fmla="*/ 838684 h 838684"/>
              <a:gd name="connsiteX4" fmla="*/ 5326 w 5645924"/>
              <a:gd name="connsiteY4" fmla="*/ 12553 h 838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45924" h="838684">
                <a:moveTo>
                  <a:pt x="0" y="0"/>
                </a:moveTo>
                <a:lnTo>
                  <a:pt x="5645924" y="0"/>
                </a:lnTo>
                <a:lnTo>
                  <a:pt x="5640599" y="12553"/>
                </a:lnTo>
                <a:cubicBezTo>
                  <a:pt x="5372416" y="484025"/>
                  <a:pt x="4212819" y="838684"/>
                  <a:pt x="2822962" y="838684"/>
                </a:cubicBezTo>
                <a:cubicBezTo>
                  <a:pt x="1433105" y="838684"/>
                  <a:pt x="273508" y="484025"/>
                  <a:pt x="5326" y="12553"/>
                </a:cubicBezTo>
                <a:close/>
              </a:path>
            </a:pathLst>
          </a:custGeom>
          <a:gradFill flip="none" rotWithShape="1">
            <a:gsLst>
              <a:gs pos="20000">
                <a:srgbClr val="F3E0D2"/>
              </a:gs>
              <a:gs pos="100000">
                <a:srgbClr val="8DC0B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4971979" y="157936"/>
            <a:ext cx="22480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400">
                <a:solidFill>
                  <a:schemeClr val="bg1"/>
                </a:solidFill>
                <a:cs typeface="+mn-ea"/>
                <a:sym typeface="+mn-lt"/>
              </a:rPr>
              <a:t>Matlab</a:t>
            </a:r>
            <a:r>
              <a:rPr lang="zh-CN" altLang="en-US" sz="2400">
                <a:solidFill>
                  <a:schemeClr val="bg1"/>
                </a:solidFill>
                <a:cs typeface="+mn-ea"/>
                <a:sym typeface="+mn-lt"/>
              </a:rPr>
              <a:t>代码</a:t>
            </a:r>
          </a:p>
        </p:txBody>
      </p:sp>
      <p:sp>
        <p:nvSpPr>
          <p:cNvPr id="26" name="矩形 25"/>
          <p:cNvSpPr/>
          <p:nvPr/>
        </p:nvSpPr>
        <p:spPr>
          <a:xfrm>
            <a:off x="5772000" y="637162"/>
            <a:ext cx="648000" cy="48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6F81656-644B-4CCC-9A03-0EBD9FD088E7}"/>
              </a:ext>
            </a:extLst>
          </p:cNvPr>
          <p:cNvSpPr txBox="1"/>
          <p:nvPr/>
        </p:nvSpPr>
        <p:spPr>
          <a:xfrm>
            <a:off x="52558" y="739630"/>
            <a:ext cx="6440959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0" i="0" u="none" strike="noStrike" baseline="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function</a:t>
            </a:r>
            <a:r>
              <a:rPr lang="en-US" altLang="zh-CN" sz="1800" b="0" i="0" u="none" strike="noStrike" baseline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[IDX, isnoise]=DBSCAN(X,epsilon,MinPts)</a:t>
            </a:r>
            <a:endParaRPr lang="zh-CN" altLang="en-US" sz="1800" b="0" i="0" u="none" strike="noStrike" baseline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sz="1800" b="0" i="0" u="none" strike="noStrike" baseline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C=0;</a:t>
            </a:r>
            <a:endParaRPr lang="zh-CN" altLang="en-US" sz="1800" b="0" i="0" u="none" strike="noStrike" baseline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sz="1800" b="0" i="0" u="none" strike="noStrike" baseline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n=size(X,1);</a:t>
            </a:r>
          </a:p>
          <a:p>
            <a:r>
              <a:rPr lang="en-US" altLang="zh-CN" sz="1800" b="0" i="0" u="none" strike="noStrike" baseline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IDX=zeros(n,1);  </a:t>
            </a:r>
            <a:r>
              <a:rPr lang="en-US" altLang="zh-CN" sz="1800" b="0" i="0" u="none" strike="noStrike" baseline="0">
                <a:solidFill>
                  <a:srgbClr val="3C763D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% </a:t>
            </a:r>
            <a:r>
              <a:rPr lang="zh-CN" altLang="en-US" sz="1800" b="0" i="0" u="none" strike="noStrike" baseline="0">
                <a:solidFill>
                  <a:srgbClr val="3C763D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初始化全部为</a:t>
            </a:r>
            <a:r>
              <a:rPr lang="en-US" altLang="zh-CN" sz="1800" b="0" i="0" u="none" strike="noStrike" baseline="0">
                <a:solidFill>
                  <a:srgbClr val="3C763D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0</a:t>
            </a:r>
            <a:r>
              <a:rPr lang="zh-CN" altLang="en-US" sz="1800" b="0" i="0" u="none" strike="noStrike" baseline="0">
                <a:solidFill>
                  <a:srgbClr val="3C763D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，即全部为噪音点</a:t>
            </a:r>
            <a:endParaRPr lang="zh-CN" altLang="en-US" sz="1800" b="0" i="0" u="none" strike="noStrike" baseline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sz="1800" b="0" i="0" u="none" strike="noStrike" baseline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D=pdist2(X,X);</a:t>
            </a:r>
            <a:endParaRPr lang="zh-CN" altLang="en-US" sz="1800" b="0" i="0" u="none" strike="noStrike" baseline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sz="1800" b="0" i="0" u="none" strike="noStrike" baseline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visited=false(n,1);</a:t>
            </a:r>
          </a:p>
          <a:p>
            <a:r>
              <a:rPr lang="en-US" altLang="zh-CN" sz="1800" b="0" i="0" u="none" strike="noStrike" baseline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isnoise=false(n,1);</a:t>
            </a:r>
            <a:r>
              <a:rPr lang="zh-CN" altLang="en-US" sz="1800" b="0" i="0" u="none" strike="noStrike" baseline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</a:p>
          <a:p>
            <a:r>
              <a:rPr lang="en-US" altLang="zh-CN" sz="1800" b="0" i="0" u="none" strike="noStrike" baseline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lang="en-US" altLang="zh-CN" sz="1800" b="0" i="0" u="none" strike="noStrike" baseline="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for</a:t>
            </a:r>
            <a:r>
              <a:rPr lang="en-US" altLang="zh-CN" sz="1800" b="0" i="0" u="none" strike="noStrike" baseline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i=1:n</a:t>
            </a:r>
          </a:p>
          <a:p>
            <a:r>
              <a:rPr lang="en-US" altLang="zh-CN" sz="1800" b="0" i="0" u="none" strike="noStrike" baseline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</a:t>
            </a:r>
            <a:r>
              <a:rPr lang="en-US" altLang="zh-CN" sz="1800" b="0" i="0" u="none" strike="noStrike" baseline="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if</a:t>
            </a:r>
            <a:r>
              <a:rPr lang="en-US" altLang="zh-CN" sz="1800" b="0" i="0" u="none" strike="noStrike" baseline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~visited(i)</a:t>
            </a:r>
          </a:p>
          <a:p>
            <a:r>
              <a:rPr lang="en-US" altLang="zh-CN" sz="1800" b="0" i="0" u="none" strike="noStrike" baseline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    visited(i)=true;</a:t>
            </a:r>
          </a:p>
          <a:p>
            <a:r>
              <a:rPr lang="zh-CN" altLang="en-US" sz="1800" b="0" i="0" u="none" strike="noStrike" baseline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    </a:t>
            </a:r>
          </a:p>
          <a:p>
            <a:r>
              <a:rPr lang="en-US" altLang="zh-CN" sz="1800" b="0" i="0" u="none" strike="noStrike" baseline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    Neighbors=RegionQuery(i);</a:t>
            </a:r>
          </a:p>
          <a:p>
            <a:r>
              <a:rPr lang="en-US" altLang="zh-CN" sz="1800" b="0" i="0" u="none" strike="noStrike" baseline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    </a:t>
            </a:r>
            <a:r>
              <a:rPr lang="en-US" altLang="zh-CN" sz="1800" b="0" i="0" u="none" strike="noStrike" baseline="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if</a:t>
            </a:r>
            <a:r>
              <a:rPr lang="en-US" altLang="zh-CN" sz="1800" b="0" i="0" u="none" strike="noStrike" baseline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numel(Neighbors)&lt;MinPts</a:t>
            </a:r>
          </a:p>
          <a:p>
            <a:r>
              <a:rPr lang="en-US" altLang="zh-CN" sz="1800" b="0" i="0" u="none" strike="noStrike" baseline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        </a:t>
            </a:r>
            <a:r>
              <a:rPr lang="en-US" altLang="zh-CN" sz="1800" b="0" i="0" u="none" strike="noStrike" baseline="0">
                <a:solidFill>
                  <a:srgbClr val="3C763D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% X(i,:) is NOISE</a:t>
            </a:r>
          </a:p>
          <a:p>
            <a:r>
              <a:rPr lang="en-US" altLang="zh-CN" sz="1800" b="0" i="0" u="none" strike="noStrike" baseline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        isnoise(i)=true;</a:t>
            </a:r>
          </a:p>
          <a:p>
            <a:r>
              <a:rPr lang="en-US" altLang="zh-CN" sz="1800" b="0" i="0" u="none" strike="noStrike" baseline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    </a:t>
            </a:r>
            <a:r>
              <a:rPr lang="en-US" altLang="zh-CN" sz="1800" b="0" i="0" u="none" strike="noStrike" baseline="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else</a:t>
            </a:r>
          </a:p>
          <a:p>
            <a:r>
              <a:rPr lang="en-US" altLang="zh-CN" sz="1800" b="0" i="0" u="none" strike="noStrike" baseline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        C=C+1;</a:t>
            </a:r>
          </a:p>
          <a:p>
            <a:r>
              <a:rPr lang="en-US" altLang="zh-CN" sz="1800" b="0" i="0" u="none" strike="noStrike" baseline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        ExpandCluster(i,Neighbors,C);</a:t>
            </a:r>
          </a:p>
          <a:p>
            <a:r>
              <a:rPr lang="en-US" altLang="zh-CN" sz="1800" b="0" i="0" u="none" strike="noStrike" baseline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    </a:t>
            </a:r>
            <a:r>
              <a:rPr lang="en-US" altLang="zh-CN" sz="1800" b="0" i="0" u="none" strike="noStrike" baseline="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end</a:t>
            </a:r>
            <a:endParaRPr lang="zh-CN" altLang="en-US" sz="1800" b="0" i="0" u="none" strike="noStrike" baseline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sz="1800" b="0" i="0" u="none" strike="noStrike" baseline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</a:t>
            </a:r>
            <a:r>
              <a:rPr lang="en-US" altLang="zh-CN" sz="1800" b="0" i="0" u="none" strike="noStrike" baseline="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end</a:t>
            </a:r>
            <a:endParaRPr lang="zh-CN" altLang="en-US" sz="1800" b="0" i="0" u="none" strike="noStrike" baseline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sz="1800" b="0" i="0" u="none" strike="noStrike" baseline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lang="en-US" altLang="zh-CN" sz="1800" b="0" i="0" u="none" strike="noStrike" baseline="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end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F9B6F8EB-B9D1-450F-9867-997DF7234048}"/>
              </a:ext>
            </a:extLst>
          </p:cNvPr>
          <p:cNvSpPr txBox="1"/>
          <p:nvPr/>
        </p:nvSpPr>
        <p:spPr>
          <a:xfrm>
            <a:off x="5871797" y="739630"/>
            <a:ext cx="6267645" cy="75713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0" i="0" u="none" strike="noStrike" baseline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sz="1800" b="0" i="0" u="none" strike="noStrike" baseline="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function</a:t>
            </a:r>
            <a:r>
              <a:rPr lang="en-US" altLang="zh-CN" sz="1800" b="0" i="0" u="none" strike="noStrike" baseline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ExpandCluster(i,Neighbors,C)</a:t>
            </a:r>
          </a:p>
          <a:p>
            <a:r>
              <a:rPr lang="en-US" altLang="zh-CN" sz="1800" b="0" i="0" u="none" strike="noStrike" baseline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IDX(i)=C;</a:t>
            </a:r>
            <a:endParaRPr lang="zh-CN" altLang="en-US" sz="1800" b="0" i="0" u="none" strike="noStrike" baseline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sz="1800" b="0" i="0" u="none" strike="noStrike" baseline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k = 1;</a:t>
            </a:r>
          </a:p>
          <a:p>
            <a:r>
              <a:rPr lang="en-US" altLang="zh-CN" sz="1800" b="0" i="0" u="none" strike="noStrike" baseline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</a:t>
            </a:r>
            <a:r>
              <a:rPr lang="en-US" altLang="zh-CN" sz="1800" b="0" i="0" u="none" strike="noStrike" baseline="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while</a:t>
            </a:r>
            <a:r>
              <a:rPr lang="en-US" altLang="zh-CN" sz="1800" b="0" i="0" u="none" strike="noStrike" baseline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true</a:t>
            </a:r>
          </a:p>
          <a:p>
            <a:r>
              <a:rPr lang="en-US" altLang="zh-CN" sz="1800" b="0" i="0" u="none" strike="noStrike" baseline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    j = Neighbors(k);</a:t>
            </a:r>
            <a:r>
              <a:rPr lang="zh-CN" altLang="en-US" sz="1800" b="0" i="0" u="none" strike="noStrike" baseline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</a:p>
          <a:p>
            <a:r>
              <a:rPr lang="en-US" altLang="zh-CN" sz="1800" b="0" i="0" u="none" strike="noStrike" baseline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    </a:t>
            </a:r>
            <a:r>
              <a:rPr lang="en-US" altLang="zh-CN" sz="1800" b="0" i="0" u="none" strike="noStrike" baseline="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if</a:t>
            </a:r>
            <a:r>
              <a:rPr lang="en-US" altLang="zh-CN" sz="1800" b="0" i="0" u="none" strike="noStrike" baseline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~visited(j)</a:t>
            </a:r>
          </a:p>
          <a:p>
            <a:r>
              <a:rPr lang="en-US" altLang="zh-CN" sz="1800" b="0" i="0" u="none" strike="noStrike" baseline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        visited(j)=true;</a:t>
            </a:r>
          </a:p>
          <a:p>
            <a:r>
              <a:rPr lang="en-US" altLang="zh-CN" sz="1800" b="0" i="0" u="none" strike="noStrike" baseline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        Neighbors2=RegionQuery(j);</a:t>
            </a:r>
          </a:p>
          <a:p>
            <a:r>
              <a:rPr lang="en-US" altLang="zh-CN" sz="1800" b="0" i="0" u="none" strike="noStrike" baseline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        </a:t>
            </a:r>
            <a:r>
              <a:rPr lang="en-US" altLang="zh-CN" sz="1800" b="0" i="0" u="none" strike="noStrike" baseline="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if</a:t>
            </a:r>
            <a:r>
              <a:rPr lang="en-US" altLang="zh-CN" sz="1800" b="0" i="0" u="none" strike="noStrike" baseline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numel(Neighbors2)&gt;=MinPts</a:t>
            </a:r>
          </a:p>
          <a:p>
            <a:r>
              <a:rPr lang="en-US" altLang="zh-CN" sz="1800" b="0" i="0" u="none" strike="noStrike" baseline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            Neighbors=[Neighbors Neighbors2];</a:t>
            </a:r>
            <a:endParaRPr lang="en-US" altLang="zh-CN" sz="1800" b="0" i="0" u="none" strike="noStrike" baseline="0">
              <a:solidFill>
                <a:srgbClr val="3C763D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sz="1800" b="0" i="0" u="none" strike="noStrike" baseline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        </a:t>
            </a:r>
            <a:r>
              <a:rPr lang="en-US" altLang="zh-CN" sz="1800" b="0" i="0" u="none" strike="noStrike" baseline="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end</a:t>
            </a:r>
          </a:p>
          <a:p>
            <a:r>
              <a:rPr lang="en-US" altLang="zh-CN" sz="1800" b="0" i="0" u="none" strike="noStrike" baseline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    </a:t>
            </a:r>
            <a:r>
              <a:rPr lang="en-US" altLang="zh-CN" sz="1800" b="0" i="0" u="none" strike="noStrike" baseline="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end</a:t>
            </a:r>
          </a:p>
          <a:p>
            <a:r>
              <a:rPr lang="en-US" altLang="zh-CN" sz="1800" b="0" i="0" u="none" strike="noStrike" baseline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    </a:t>
            </a:r>
            <a:r>
              <a:rPr lang="en-US" altLang="zh-CN" sz="1800" b="0" i="0" u="none" strike="noStrike" baseline="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if</a:t>
            </a:r>
            <a:r>
              <a:rPr lang="en-US" altLang="zh-CN" sz="1800" b="0" i="0" u="none" strike="noStrike" baseline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IDX(j)==0</a:t>
            </a:r>
          </a:p>
          <a:p>
            <a:r>
              <a:rPr lang="en-US" altLang="zh-CN" sz="1800" b="0" i="0" u="none" strike="noStrike" baseline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        IDX(j)=C;</a:t>
            </a:r>
          </a:p>
          <a:p>
            <a:r>
              <a:rPr lang="en-US" altLang="zh-CN" sz="1800" b="0" i="0" u="none" strike="noStrike" baseline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    </a:t>
            </a:r>
            <a:r>
              <a:rPr lang="en-US" altLang="zh-CN" sz="1800" b="0" i="0" u="none" strike="noStrike" baseline="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end</a:t>
            </a:r>
          </a:p>
          <a:p>
            <a:r>
              <a:rPr lang="zh-CN" altLang="en-US" sz="1800" b="0" i="0" u="none" strike="noStrike" baseline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    </a:t>
            </a:r>
          </a:p>
          <a:p>
            <a:r>
              <a:rPr lang="en-US" altLang="zh-CN" sz="1800" b="0" i="0" u="none" strike="noStrike" baseline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    k = k + 1;</a:t>
            </a:r>
          </a:p>
          <a:p>
            <a:r>
              <a:rPr lang="en-US" altLang="zh-CN" sz="1800" b="0" i="0" u="none" strike="noStrike" baseline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    </a:t>
            </a:r>
            <a:r>
              <a:rPr lang="en-US" altLang="zh-CN" sz="1800" b="0" i="0" u="none" strike="noStrike" baseline="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if</a:t>
            </a:r>
            <a:r>
              <a:rPr lang="en-US" altLang="zh-CN" sz="1800" b="0" i="0" u="none" strike="noStrike" baseline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k &gt; numel(Neighbors)</a:t>
            </a:r>
          </a:p>
          <a:p>
            <a:r>
              <a:rPr lang="en-US" altLang="zh-CN" sz="1800" b="0" i="0" u="none" strike="noStrike" baseline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        </a:t>
            </a:r>
            <a:r>
              <a:rPr lang="en-US" altLang="zh-CN" sz="1800" b="0" i="0" u="none" strike="noStrike" baseline="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break</a:t>
            </a:r>
            <a:r>
              <a:rPr lang="en-US" altLang="zh-CN" sz="1800" b="0" i="0" u="none" strike="noStrike" baseline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;</a:t>
            </a:r>
          </a:p>
          <a:p>
            <a:r>
              <a:rPr lang="en-US" altLang="zh-CN" sz="1800" b="0" i="0" u="none" strike="noStrike" baseline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    </a:t>
            </a:r>
            <a:r>
              <a:rPr lang="en-US" altLang="zh-CN" sz="1800" b="0" i="0" u="none" strike="noStrike" baseline="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end</a:t>
            </a:r>
          </a:p>
          <a:p>
            <a:r>
              <a:rPr lang="en-US" altLang="zh-CN" sz="1800" b="0" i="0" u="none" strike="noStrike" baseline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</a:t>
            </a:r>
            <a:r>
              <a:rPr lang="en-US" altLang="zh-CN" sz="1800" b="0" i="0" u="none" strike="noStrike" baseline="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end</a:t>
            </a:r>
          </a:p>
          <a:p>
            <a:r>
              <a:rPr lang="en-US" altLang="zh-CN" sz="1800" b="0" i="0" u="none" strike="noStrike" baseline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lang="en-US" altLang="zh-CN" sz="1800" b="0" i="0" u="none" strike="noStrike" baseline="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end</a:t>
            </a:r>
            <a:r>
              <a:rPr lang="zh-CN" altLang="en-US" sz="1800" b="0" i="0" u="none" strike="noStrike" baseline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</a:p>
          <a:p>
            <a:r>
              <a:rPr lang="en-US" altLang="zh-CN" sz="1800" b="0" i="0" u="none" strike="noStrike" baseline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lang="en-US" altLang="zh-CN" sz="1800" b="0" i="0" u="none" strike="noStrike" baseline="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function</a:t>
            </a:r>
            <a:r>
              <a:rPr lang="en-US" altLang="zh-CN" sz="1800" b="0" i="0" u="none" strike="noStrike" baseline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Neighbors=RegionQuery(i)</a:t>
            </a:r>
          </a:p>
          <a:p>
            <a:r>
              <a:rPr lang="en-US" altLang="zh-CN" sz="1800" b="0" i="0" u="none" strike="noStrike" baseline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Neighbors=find(D(i,:)&lt;=epsilon);</a:t>
            </a:r>
          </a:p>
          <a:p>
            <a:r>
              <a:rPr lang="en-US" altLang="zh-CN" sz="1800" b="0" i="0" u="none" strike="noStrike" baseline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lang="en-US" altLang="zh-CN" sz="1800" b="0" i="0" u="none" strike="noStrike" baseline="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end</a:t>
            </a:r>
          </a:p>
          <a:p>
            <a:r>
              <a:rPr lang="zh-CN" altLang="en-US" sz="1800" b="0" i="0" u="none" strike="noStrike" baseline="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</a:p>
          <a:p>
            <a:r>
              <a:rPr lang="en-US" altLang="zh-CN" sz="1800" b="0" i="0" u="none" strike="noStrike" baseline="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5372587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任意多边形: 形状 23"/>
          <p:cNvSpPr/>
          <p:nvPr/>
        </p:nvSpPr>
        <p:spPr>
          <a:xfrm>
            <a:off x="3273038" y="0"/>
            <a:ext cx="5645924" cy="838684"/>
          </a:xfrm>
          <a:custGeom>
            <a:avLst/>
            <a:gdLst>
              <a:gd name="connsiteX0" fmla="*/ 0 w 5645924"/>
              <a:gd name="connsiteY0" fmla="*/ 0 h 838684"/>
              <a:gd name="connsiteX1" fmla="*/ 5645924 w 5645924"/>
              <a:gd name="connsiteY1" fmla="*/ 0 h 838684"/>
              <a:gd name="connsiteX2" fmla="*/ 5640599 w 5645924"/>
              <a:gd name="connsiteY2" fmla="*/ 12553 h 838684"/>
              <a:gd name="connsiteX3" fmla="*/ 2822962 w 5645924"/>
              <a:gd name="connsiteY3" fmla="*/ 838684 h 838684"/>
              <a:gd name="connsiteX4" fmla="*/ 5326 w 5645924"/>
              <a:gd name="connsiteY4" fmla="*/ 12553 h 838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45924" h="838684">
                <a:moveTo>
                  <a:pt x="0" y="0"/>
                </a:moveTo>
                <a:lnTo>
                  <a:pt x="5645924" y="0"/>
                </a:lnTo>
                <a:lnTo>
                  <a:pt x="5640599" y="12553"/>
                </a:lnTo>
                <a:cubicBezTo>
                  <a:pt x="5372416" y="484025"/>
                  <a:pt x="4212819" y="838684"/>
                  <a:pt x="2822962" y="838684"/>
                </a:cubicBezTo>
                <a:cubicBezTo>
                  <a:pt x="1433105" y="838684"/>
                  <a:pt x="273508" y="484025"/>
                  <a:pt x="5326" y="12553"/>
                </a:cubicBezTo>
                <a:close/>
              </a:path>
            </a:pathLst>
          </a:custGeom>
          <a:gradFill flip="none" rotWithShape="1">
            <a:gsLst>
              <a:gs pos="20000">
                <a:srgbClr val="F3E0D2"/>
              </a:gs>
              <a:gs pos="100000">
                <a:srgbClr val="8DC0B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4365589" y="175497"/>
            <a:ext cx="34608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400">
                <a:solidFill>
                  <a:schemeClr val="bg1"/>
                </a:solidFill>
                <a:cs typeface="+mn-ea"/>
                <a:sym typeface="+mn-lt"/>
              </a:rPr>
              <a:t>Matlab</a:t>
            </a:r>
            <a:r>
              <a:rPr lang="zh-CN" altLang="en-US" sz="2400">
                <a:solidFill>
                  <a:schemeClr val="bg1"/>
                </a:solidFill>
                <a:cs typeface="+mn-ea"/>
                <a:sym typeface="+mn-lt"/>
              </a:rPr>
              <a:t>代码执行结果</a:t>
            </a:r>
          </a:p>
        </p:txBody>
      </p:sp>
      <p:sp>
        <p:nvSpPr>
          <p:cNvPr id="26" name="矩形 25"/>
          <p:cNvSpPr/>
          <p:nvPr/>
        </p:nvSpPr>
        <p:spPr>
          <a:xfrm>
            <a:off x="5772000" y="637162"/>
            <a:ext cx="648000" cy="48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1026" name="Picture 2" descr="•Figurel &#10;—E) XA(T) &#10;DBSCAN Clustering (e = 0.5, Minpts = 10) &#10;O &#10;Noise &#10;Cluster #1 &#10;Cluster #2 ">
            <a:extLst>
              <a:ext uri="{FF2B5EF4-FFF2-40B4-BE49-F238E27FC236}">
                <a16:creationId xmlns:a16="http://schemas.microsoft.com/office/drawing/2014/main" id="{36CB8E21-22F2-4A6F-8294-BB6D0D79A1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75" y="1047750"/>
            <a:ext cx="5343525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igure 1 &#10;DBSCAN austerin &#10;3 &#10;2 &#10;-2 &#10;-3 &#10;-4 &#10;-2 &#10;2 &#10;auster &#10;x 3.575 &#10;Y -1.589 &#10;4 ">
            <a:extLst>
              <a:ext uri="{FF2B5EF4-FFF2-40B4-BE49-F238E27FC236}">
                <a16:creationId xmlns:a16="http://schemas.microsoft.com/office/drawing/2014/main" id="{68B24FA0-B7FA-4DE6-9F19-8E8E34D622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0038" y="1047750"/>
            <a:ext cx="5343525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041E7270-A6F7-4874-A5C5-4B71EE2A3A3E}"/>
              </a:ext>
            </a:extLst>
          </p:cNvPr>
          <p:cNvSpPr txBox="1"/>
          <p:nvPr/>
        </p:nvSpPr>
        <p:spPr>
          <a:xfrm>
            <a:off x="7826410" y="6019316"/>
            <a:ext cx="30786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1800">
                <a:effectLst/>
                <a:ea typeface="Microsoft YaHei" panose="020B0503020204020204" pitchFamily="34" charset="-122"/>
              </a:rPr>
              <a:t>半径过大，都聚成了一类</a:t>
            </a:r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5D967CA-8A35-4CD6-91F9-EB6B63032DEC}"/>
              </a:ext>
            </a:extLst>
          </p:cNvPr>
          <p:cNvSpPr txBox="1"/>
          <p:nvPr/>
        </p:nvSpPr>
        <p:spPr>
          <a:xfrm>
            <a:off x="601275" y="5956938"/>
            <a:ext cx="41486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1800">
                <a:effectLst/>
                <a:ea typeface="Microsoft YaHei" panose="020B0503020204020204" pitchFamily="34" charset="-122"/>
              </a:rPr>
              <a:t>半径设置为</a:t>
            </a:r>
            <a:r>
              <a:rPr lang="en-US" altLang="zh-CN" sz="1800">
                <a:effectLst/>
                <a:ea typeface="Calibri" panose="020F0502020204030204" pitchFamily="34" charset="0"/>
              </a:rPr>
              <a:t>0.5</a:t>
            </a:r>
            <a:r>
              <a:rPr lang="zh-CN" altLang="zh-CN" sz="1800">
                <a:effectLst/>
                <a:ea typeface="Microsoft YaHei" panose="020B0503020204020204" pitchFamily="34" charset="-122"/>
              </a:rPr>
              <a:t>，聚成</a:t>
            </a:r>
            <a:r>
              <a:rPr lang="en-US" altLang="zh-CN">
                <a:ea typeface="Microsoft YaHei" panose="020B0503020204020204" pitchFamily="34" charset="-122"/>
              </a:rPr>
              <a:t>2</a:t>
            </a:r>
            <a:r>
              <a:rPr lang="zh-CN" altLang="zh-CN" sz="1800">
                <a:effectLst/>
                <a:ea typeface="Microsoft YaHei" panose="020B0503020204020204" pitchFamily="34" charset="-122"/>
              </a:rPr>
              <a:t>类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59300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任意多边形: 形状 23"/>
          <p:cNvSpPr/>
          <p:nvPr/>
        </p:nvSpPr>
        <p:spPr>
          <a:xfrm>
            <a:off x="3273038" y="0"/>
            <a:ext cx="5645924" cy="838684"/>
          </a:xfrm>
          <a:custGeom>
            <a:avLst/>
            <a:gdLst>
              <a:gd name="connsiteX0" fmla="*/ 0 w 5645924"/>
              <a:gd name="connsiteY0" fmla="*/ 0 h 838684"/>
              <a:gd name="connsiteX1" fmla="*/ 5645924 w 5645924"/>
              <a:gd name="connsiteY1" fmla="*/ 0 h 838684"/>
              <a:gd name="connsiteX2" fmla="*/ 5640599 w 5645924"/>
              <a:gd name="connsiteY2" fmla="*/ 12553 h 838684"/>
              <a:gd name="connsiteX3" fmla="*/ 2822962 w 5645924"/>
              <a:gd name="connsiteY3" fmla="*/ 838684 h 838684"/>
              <a:gd name="connsiteX4" fmla="*/ 5326 w 5645924"/>
              <a:gd name="connsiteY4" fmla="*/ 12553 h 838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45924" h="838684">
                <a:moveTo>
                  <a:pt x="0" y="0"/>
                </a:moveTo>
                <a:lnTo>
                  <a:pt x="5645924" y="0"/>
                </a:lnTo>
                <a:lnTo>
                  <a:pt x="5640599" y="12553"/>
                </a:lnTo>
                <a:cubicBezTo>
                  <a:pt x="5372416" y="484025"/>
                  <a:pt x="4212819" y="838684"/>
                  <a:pt x="2822962" y="838684"/>
                </a:cubicBezTo>
                <a:cubicBezTo>
                  <a:pt x="1433105" y="838684"/>
                  <a:pt x="273508" y="484025"/>
                  <a:pt x="5326" y="12553"/>
                </a:cubicBezTo>
                <a:close/>
              </a:path>
            </a:pathLst>
          </a:custGeom>
          <a:gradFill flip="none" rotWithShape="1">
            <a:gsLst>
              <a:gs pos="20000">
                <a:srgbClr val="F3E0D2"/>
              </a:gs>
              <a:gs pos="100000">
                <a:srgbClr val="8DC0B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4484123" y="175497"/>
            <a:ext cx="32237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400">
                <a:solidFill>
                  <a:schemeClr val="bg1"/>
                </a:solidFill>
                <a:cs typeface="+mn-ea"/>
                <a:sym typeface="+mn-lt"/>
              </a:rPr>
              <a:t>Matlab</a:t>
            </a:r>
            <a:r>
              <a:rPr lang="zh-CN" altLang="en-US" sz="2400">
                <a:solidFill>
                  <a:schemeClr val="bg1"/>
                </a:solidFill>
                <a:cs typeface="+mn-ea"/>
                <a:sym typeface="+mn-lt"/>
              </a:rPr>
              <a:t>代码执行结果</a:t>
            </a:r>
          </a:p>
        </p:txBody>
      </p:sp>
      <p:sp>
        <p:nvSpPr>
          <p:cNvPr id="26" name="矩形 25"/>
          <p:cNvSpPr/>
          <p:nvPr/>
        </p:nvSpPr>
        <p:spPr>
          <a:xfrm>
            <a:off x="5772000" y="637162"/>
            <a:ext cx="648000" cy="48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2050" name="Picture 2" descr="Figure 1 &#10;DBSCAN Clusterin = 0.1, MinPts = 10 &#10;00 &#10;t•æe.... &#10;O &#10;Noise ">
            <a:extLst>
              <a:ext uri="{FF2B5EF4-FFF2-40B4-BE49-F238E27FC236}">
                <a16:creationId xmlns:a16="http://schemas.microsoft.com/office/drawing/2014/main" id="{B501DDEE-61E3-482B-803D-08046DCEB2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75" y="929216"/>
            <a:ext cx="5343525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1DA392DD-BAFC-4236-B19E-33B909DA15E8}"/>
              </a:ext>
            </a:extLst>
          </p:cNvPr>
          <p:cNvSpPr txBox="1"/>
          <p:nvPr/>
        </p:nvSpPr>
        <p:spPr>
          <a:xfrm>
            <a:off x="414867" y="5897672"/>
            <a:ext cx="56459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1800">
                <a:effectLst/>
                <a:ea typeface="Microsoft YaHei" panose="020B0503020204020204" pitchFamily="34" charset="-122"/>
              </a:rPr>
              <a:t>半径过小，都成了噪音点，因为半径为</a:t>
            </a:r>
            <a:r>
              <a:rPr lang="en-US" altLang="zh-CN" sz="1800">
                <a:effectLst/>
                <a:ea typeface="Calibri" panose="020F0502020204030204" pitchFamily="34" charset="0"/>
              </a:rPr>
              <a:t>0.1</a:t>
            </a:r>
            <a:r>
              <a:rPr lang="zh-CN" altLang="zh-CN" sz="1800">
                <a:effectLst/>
                <a:ea typeface="Microsoft YaHei" panose="020B0503020204020204" pitchFamily="34" charset="-122"/>
              </a:rPr>
              <a:t>的圆里面没有</a:t>
            </a:r>
            <a:r>
              <a:rPr lang="en-US" altLang="zh-CN" sz="1800">
                <a:effectLst/>
                <a:ea typeface="Calibri" panose="020F0502020204030204" pitchFamily="34" charset="0"/>
              </a:rPr>
              <a:t>10</a:t>
            </a:r>
            <a:r>
              <a:rPr lang="zh-CN" altLang="zh-CN" sz="1800">
                <a:effectLst/>
                <a:ea typeface="Microsoft YaHei" panose="020B0503020204020204" pitchFamily="34" charset="-122"/>
              </a:rPr>
              <a:t>个点的情况</a:t>
            </a:r>
            <a:endParaRPr lang="zh-CN" altLang="en-US"/>
          </a:p>
        </p:txBody>
      </p:sp>
      <p:pic>
        <p:nvPicPr>
          <p:cNvPr id="2052" name="Picture 4" descr="т Fiqure 1 &#10;ВЕШ оШ ЛЕШ ПО &#10;DBSCAN Clusterin &#10;х &#10;з &#10;2 &#10;-2 &#10;-з &#10;-4 &#10;О &#10;Х &#10;No(se &#10;Cluster &#10;Cluster &#10;Cluster &#10;09 &#10;-2 &#10;2 &#10;4 ">
            <a:extLst>
              <a:ext uri="{FF2B5EF4-FFF2-40B4-BE49-F238E27FC236}">
                <a16:creationId xmlns:a16="http://schemas.microsoft.com/office/drawing/2014/main" id="{DEC6D183-CBFA-4B51-AC99-98B8DF2617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0867" y="929216"/>
            <a:ext cx="5343525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CAD9B89D-65B9-4D04-ADE9-199B4165588C}"/>
              </a:ext>
            </a:extLst>
          </p:cNvPr>
          <p:cNvSpPr txBox="1"/>
          <p:nvPr/>
        </p:nvSpPr>
        <p:spPr>
          <a:xfrm>
            <a:off x="6510867" y="5897672"/>
            <a:ext cx="41486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1800">
                <a:effectLst/>
                <a:ea typeface="Microsoft YaHei" panose="020B0503020204020204" pitchFamily="34" charset="-122"/>
              </a:rPr>
              <a:t>半径设置为</a:t>
            </a:r>
            <a:r>
              <a:rPr lang="en-US" altLang="zh-CN" sz="1800">
                <a:effectLst/>
                <a:ea typeface="Calibri" panose="020F0502020204030204" pitchFamily="34" charset="0"/>
              </a:rPr>
              <a:t>0.3</a:t>
            </a:r>
            <a:r>
              <a:rPr lang="zh-CN" altLang="zh-CN" sz="1800">
                <a:effectLst/>
                <a:ea typeface="Microsoft YaHei" panose="020B0503020204020204" pitchFamily="34" charset="-122"/>
              </a:rPr>
              <a:t>，聚成</a:t>
            </a:r>
            <a:r>
              <a:rPr lang="en-US" altLang="zh-CN" sz="1800">
                <a:effectLst/>
                <a:ea typeface="Calibri" panose="020F0502020204030204" pitchFamily="34" charset="0"/>
              </a:rPr>
              <a:t>3</a:t>
            </a:r>
            <a:r>
              <a:rPr lang="zh-CN" altLang="zh-CN" sz="1800">
                <a:effectLst/>
                <a:ea typeface="Microsoft YaHei" panose="020B0503020204020204" pitchFamily="34" charset="-122"/>
              </a:rPr>
              <a:t>类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54092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任意多边形: 形状 23"/>
          <p:cNvSpPr/>
          <p:nvPr/>
        </p:nvSpPr>
        <p:spPr>
          <a:xfrm>
            <a:off x="3273038" y="0"/>
            <a:ext cx="5645924" cy="838684"/>
          </a:xfrm>
          <a:custGeom>
            <a:avLst/>
            <a:gdLst>
              <a:gd name="connsiteX0" fmla="*/ 0 w 5645924"/>
              <a:gd name="connsiteY0" fmla="*/ 0 h 838684"/>
              <a:gd name="connsiteX1" fmla="*/ 5645924 w 5645924"/>
              <a:gd name="connsiteY1" fmla="*/ 0 h 838684"/>
              <a:gd name="connsiteX2" fmla="*/ 5640599 w 5645924"/>
              <a:gd name="connsiteY2" fmla="*/ 12553 h 838684"/>
              <a:gd name="connsiteX3" fmla="*/ 2822962 w 5645924"/>
              <a:gd name="connsiteY3" fmla="*/ 838684 h 838684"/>
              <a:gd name="connsiteX4" fmla="*/ 5326 w 5645924"/>
              <a:gd name="connsiteY4" fmla="*/ 12553 h 838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45924" h="838684">
                <a:moveTo>
                  <a:pt x="0" y="0"/>
                </a:moveTo>
                <a:lnTo>
                  <a:pt x="5645924" y="0"/>
                </a:lnTo>
                <a:lnTo>
                  <a:pt x="5640599" y="12553"/>
                </a:lnTo>
                <a:cubicBezTo>
                  <a:pt x="5372416" y="484025"/>
                  <a:pt x="4212819" y="838684"/>
                  <a:pt x="2822962" y="838684"/>
                </a:cubicBezTo>
                <a:cubicBezTo>
                  <a:pt x="1433105" y="838684"/>
                  <a:pt x="273508" y="484025"/>
                  <a:pt x="5326" y="12553"/>
                </a:cubicBezTo>
                <a:close/>
              </a:path>
            </a:pathLst>
          </a:custGeom>
          <a:gradFill flip="none" rotWithShape="1">
            <a:gsLst>
              <a:gs pos="20000">
                <a:srgbClr val="F3E0D2"/>
              </a:gs>
              <a:gs pos="100000">
                <a:srgbClr val="8DC0B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3976126" y="96418"/>
            <a:ext cx="42397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>
                <a:solidFill>
                  <a:schemeClr val="bg1"/>
                </a:solidFill>
                <a:cs typeface="+mn-ea"/>
                <a:sym typeface="+mn-lt"/>
              </a:rPr>
              <a:t>用</a:t>
            </a:r>
            <a:r>
              <a:rPr lang="en-US" altLang="zh-CN" sz="2400">
                <a:solidFill>
                  <a:schemeClr val="bg1"/>
                </a:solidFill>
                <a:cs typeface="+mn-ea"/>
                <a:sym typeface="+mn-lt"/>
              </a:rPr>
              <a:t>python</a:t>
            </a:r>
            <a:r>
              <a:rPr lang="zh-CN" altLang="en-US" sz="2400">
                <a:solidFill>
                  <a:schemeClr val="bg1"/>
                </a:solidFill>
                <a:cs typeface="+mn-ea"/>
                <a:sym typeface="+mn-lt"/>
              </a:rPr>
              <a:t>实现</a:t>
            </a:r>
            <a:r>
              <a:rPr lang="en-US" altLang="zh-CN" sz="2400">
                <a:solidFill>
                  <a:schemeClr val="bg1"/>
                </a:solidFill>
                <a:cs typeface="+mn-ea"/>
                <a:sym typeface="+mn-lt"/>
              </a:rPr>
              <a:t>DBSCAN</a:t>
            </a:r>
            <a:r>
              <a:rPr lang="zh-CN" altLang="en-US" sz="2400">
                <a:solidFill>
                  <a:schemeClr val="bg1"/>
                </a:solidFill>
                <a:cs typeface="+mn-ea"/>
                <a:sym typeface="+mn-lt"/>
              </a:rPr>
              <a:t>算法</a:t>
            </a:r>
          </a:p>
        </p:txBody>
      </p:sp>
      <p:sp>
        <p:nvSpPr>
          <p:cNvPr id="26" name="矩形 25"/>
          <p:cNvSpPr/>
          <p:nvPr/>
        </p:nvSpPr>
        <p:spPr>
          <a:xfrm>
            <a:off x="5772000" y="637162"/>
            <a:ext cx="648000" cy="48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869C0A9-ED2C-4A3B-B6D5-A274219B27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226" y="765016"/>
            <a:ext cx="9647548" cy="1211845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5F493A64-60B9-43FF-BD91-C9CB3780ABB2}"/>
              </a:ext>
            </a:extLst>
          </p:cNvPr>
          <p:cNvSpPr txBox="1"/>
          <p:nvPr/>
        </p:nvSpPr>
        <p:spPr>
          <a:xfrm>
            <a:off x="601798" y="2055940"/>
            <a:ext cx="10988401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>
                <a:solidFill>
                  <a:srgbClr val="FF0000"/>
                </a:solidFill>
                <a:latin typeface="-apple-system"/>
              </a:rPr>
              <a:t>eps</a:t>
            </a:r>
            <a:r>
              <a:rPr lang="zh-CN" altLang="en-US" sz="2400">
                <a:solidFill>
                  <a:srgbClr val="222222"/>
                </a:solidFill>
                <a:latin typeface="-apple-system"/>
              </a:rPr>
              <a:t>：用于设置密度聚类中的</a:t>
            </a:r>
            <a:r>
              <a:rPr lang="en-US" altLang="zh-CN" sz="2400">
                <a:solidFill>
                  <a:srgbClr val="222222"/>
                </a:solidFill>
                <a:latin typeface="-apple-system"/>
              </a:rPr>
              <a:t>ε</a:t>
            </a:r>
            <a:r>
              <a:rPr lang="zh-CN" altLang="en-US" sz="2400">
                <a:solidFill>
                  <a:srgbClr val="222222"/>
                </a:solidFill>
                <a:latin typeface="-apple-system"/>
              </a:rPr>
              <a:t>领域，即半径，默认为</a:t>
            </a:r>
            <a:r>
              <a:rPr lang="en-US" altLang="zh-CN" sz="2400">
                <a:solidFill>
                  <a:srgbClr val="222222"/>
                </a:solidFill>
                <a:latin typeface="-apple-system"/>
              </a:rPr>
              <a:t>0.5</a:t>
            </a:r>
            <a:r>
              <a:rPr lang="zh-CN" altLang="en-US" sz="2400">
                <a:solidFill>
                  <a:srgbClr val="222222"/>
                </a:solidFill>
                <a:latin typeface="-apple-system"/>
              </a:rPr>
              <a:t>； </a:t>
            </a:r>
            <a:endParaRPr lang="en-US" altLang="zh-CN" sz="2400">
              <a:solidFill>
                <a:srgbClr val="222222"/>
              </a:solidFill>
              <a:latin typeface="-apple-system"/>
            </a:endParaRPr>
          </a:p>
          <a:p>
            <a:r>
              <a:rPr lang="en-US" altLang="zh-CN" sz="2400">
                <a:solidFill>
                  <a:srgbClr val="FF0000"/>
                </a:solidFill>
                <a:latin typeface="-apple-system"/>
              </a:rPr>
              <a:t>min_samples</a:t>
            </a:r>
            <a:r>
              <a:rPr lang="zh-CN" altLang="en-US" sz="2400">
                <a:solidFill>
                  <a:srgbClr val="222222"/>
                </a:solidFill>
                <a:latin typeface="-apple-system"/>
              </a:rPr>
              <a:t>：用于设置</a:t>
            </a:r>
            <a:r>
              <a:rPr lang="en-US" altLang="zh-CN" sz="2400">
                <a:solidFill>
                  <a:srgbClr val="222222"/>
                </a:solidFill>
                <a:latin typeface="-apple-system"/>
              </a:rPr>
              <a:t>ε</a:t>
            </a:r>
            <a:r>
              <a:rPr lang="zh-CN" altLang="en-US" sz="2400">
                <a:solidFill>
                  <a:srgbClr val="222222"/>
                </a:solidFill>
                <a:latin typeface="-apple-system"/>
              </a:rPr>
              <a:t>领域内最少的样本量，默认为</a:t>
            </a:r>
            <a:r>
              <a:rPr lang="en-US" altLang="zh-CN" sz="2400">
                <a:solidFill>
                  <a:srgbClr val="222222"/>
                </a:solidFill>
                <a:latin typeface="-apple-system"/>
              </a:rPr>
              <a:t>5</a:t>
            </a:r>
            <a:r>
              <a:rPr lang="zh-CN" altLang="en-US" sz="2400">
                <a:solidFill>
                  <a:srgbClr val="222222"/>
                </a:solidFill>
                <a:latin typeface="-apple-system"/>
              </a:rPr>
              <a:t>；</a:t>
            </a:r>
            <a:endParaRPr lang="en-US" altLang="zh-CN" sz="2400">
              <a:solidFill>
                <a:srgbClr val="222222"/>
              </a:solidFill>
              <a:latin typeface="-apple-system"/>
            </a:endParaRPr>
          </a:p>
          <a:p>
            <a:r>
              <a:rPr lang="en-US" altLang="zh-CN" sz="2400">
                <a:solidFill>
                  <a:srgbClr val="FF0000"/>
                </a:solidFill>
                <a:latin typeface="-apple-system"/>
              </a:rPr>
              <a:t>metric</a:t>
            </a:r>
            <a:r>
              <a:rPr lang="zh-CN" altLang="en-US" sz="2400">
                <a:solidFill>
                  <a:srgbClr val="222222"/>
                </a:solidFill>
                <a:latin typeface="-apple-system"/>
              </a:rPr>
              <a:t>：用于指定计算点之间距离的方法，默认为欧氏距离；</a:t>
            </a:r>
            <a:endParaRPr lang="en-US" altLang="zh-CN" sz="2400">
              <a:solidFill>
                <a:srgbClr val="222222"/>
              </a:solidFill>
              <a:latin typeface="-apple-system"/>
            </a:endParaRPr>
          </a:p>
          <a:p>
            <a:r>
              <a:rPr lang="en-US" altLang="zh-CN" sz="2400">
                <a:solidFill>
                  <a:srgbClr val="FF0000"/>
                </a:solidFill>
                <a:latin typeface="-apple-system"/>
              </a:rPr>
              <a:t>algorithm</a:t>
            </a:r>
            <a:r>
              <a:rPr lang="zh-CN" altLang="en-US" sz="2400">
                <a:solidFill>
                  <a:srgbClr val="222222"/>
                </a:solidFill>
                <a:latin typeface="-apple-system"/>
              </a:rPr>
              <a:t>：在计算点之间距离的过程中，用于指点搜寻最近邻样本点的算法；默认为</a:t>
            </a:r>
            <a:r>
              <a:rPr lang="en-US" altLang="zh-CN" sz="2400">
                <a:solidFill>
                  <a:srgbClr val="222222"/>
                </a:solidFill>
                <a:latin typeface="-apple-system"/>
              </a:rPr>
              <a:t>'auto'</a:t>
            </a:r>
            <a:r>
              <a:rPr lang="zh-CN" altLang="en-US" sz="2400">
                <a:solidFill>
                  <a:srgbClr val="222222"/>
                </a:solidFill>
                <a:latin typeface="-apple-system"/>
              </a:rPr>
              <a:t>，表示密度聚类会自动选择一个合适的搜寻方法；如果为</a:t>
            </a:r>
            <a:r>
              <a:rPr lang="en-US" altLang="zh-CN" sz="2400">
                <a:solidFill>
                  <a:srgbClr val="222222"/>
                </a:solidFill>
                <a:latin typeface="-apple-system"/>
              </a:rPr>
              <a:t>'ball_tree'</a:t>
            </a:r>
            <a:r>
              <a:rPr lang="zh-CN" altLang="en-US" sz="2400">
                <a:solidFill>
                  <a:srgbClr val="222222"/>
                </a:solidFill>
                <a:latin typeface="-apple-system"/>
              </a:rPr>
              <a:t>，则表示使用球树搜寻最近邻；如果为</a:t>
            </a:r>
            <a:r>
              <a:rPr lang="en-US" altLang="zh-CN" sz="2400">
                <a:solidFill>
                  <a:srgbClr val="222222"/>
                </a:solidFill>
                <a:latin typeface="-apple-system"/>
              </a:rPr>
              <a:t>'kd_tree'</a:t>
            </a:r>
            <a:r>
              <a:rPr lang="zh-CN" altLang="en-US" sz="2400">
                <a:solidFill>
                  <a:srgbClr val="222222"/>
                </a:solidFill>
                <a:latin typeface="-apple-system"/>
              </a:rPr>
              <a:t>，则表示使用</a:t>
            </a:r>
            <a:r>
              <a:rPr lang="en-US" altLang="zh-CN" sz="2400">
                <a:solidFill>
                  <a:srgbClr val="222222"/>
                </a:solidFill>
                <a:latin typeface="-apple-system"/>
              </a:rPr>
              <a:t>K-D</a:t>
            </a:r>
            <a:r>
              <a:rPr lang="zh-CN" altLang="en-US" sz="2400">
                <a:solidFill>
                  <a:srgbClr val="222222"/>
                </a:solidFill>
                <a:latin typeface="-apple-system"/>
              </a:rPr>
              <a:t>树搜寻最近邻；如果为</a:t>
            </a:r>
            <a:r>
              <a:rPr lang="en-US" altLang="zh-CN" sz="2400">
                <a:solidFill>
                  <a:srgbClr val="222222"/>
                </a:solidFill>
                <a:latin typeface="-apple-system"/>
              </a:rPr>
              <a:t>'brute'</a:t>
            </a:r>
            <a:r>
              <a:rPr lang="zh-CN" altLang="en-US" sz="2400">
                <a:solidFill>
                  <a:srgbClr val="222222"/>
                </a:solidFill>
                <a:latin typeface="-apple-system"/>
              </a:rPr>
              <a:t>，则表示使用暴力法搜寻最近邻； </a:t>
            </a:r>
            <a:endParaRPr lang="en-US" altLang="zh-CN" sz="2400">
              <a:solidFill>
                <a:srgbClr val="222222"/>
              </a:solidFill>
              <a:latin typeface="-apple-system"/>
            </a:endParaRPr>
          </a:p>
          <a:p>
            <a:r>
              <a:rPr lang="en-US" altLang="zh-CN" sz="2400">
                <a:solidFill>
                  <a:srgbClr val="FF0000"/>
                </a:solidFill>
                <a:latin typeface="-apple-system"/>
              </a:rPr>
              <a:t>leaf_size</a:t>
            </a:r>
            <a:r>
              <a:rPr lang="zh-CN" altLang="en-US" sz="2400">
                <a:solidFill>
                  <a:srgbClr val="222222"/>
                </a:solidFill>
                <a:latin typeface="-apple-system"/>
              </a:rPr>
              <a:t>：当参数</a:t>
            </a:r>
            <a:r>
              <a:rPr lang="en-US" altLang="zh-CN" sz="2400">
                <a:solidFill>
                  <a:srgbClr val="222222"/>
                </a:solidFill>
                <a:latin typeface="-apple-system"/>
              </a:rPr>
              <a:t>algorithm</a:t>
            </a:r>
            <a:r>
              <a:rPr lang="zh-CN" altLang="en-US" sz="2400">
                <a:solidFill>
                  <a:srgbClr val="222222"/>
                </a:solidFill>
                <a:latin typeface="-apple-system"/>
              </a:rPr>
              <a:t>为</a:t>
            </a:r>
            <a:r>
              <a:rPr lang="en-US" altLang="zh-CN" sz="2400">
                <a:solidFill>
                  <a:srgbClr val="222222"/>
                </a:solidFill>
                <a:latin typeface="-apple-system"/>
              </a:rPr>
              <a:t>'ball_tree'</a:t>
            </a:r>
            <a:r>
              <a:rPr lang="zh-CN" altLang="en-US" sz="2400">
                <a:solidFill>
                  <a:srgbClr val="222222"/>
                </a:solidFill>
                <a:latin typeface="-apple-system"/>
              </a:rPr>
              <a:t>或</a:t>
            </a:r>
            <a:r>
              <a:rPr lang="en-US" altLang="zh-CN" sz="2400">
                <a:solidFill>
                  <a:srgbClr val="222222"/>
                </a:solidFill>
                <a:latin typeface="-apple-system"/>
              </a:rPr>
              <a:t>'kd_tree'</a:t>
            </a:r>
            <a:r>
              <a:rPr lang="zh-CN" altLang="en-US" sz="2400">
                <a:solidFill>
                  <a:srgbClr val="222222"/>
                </a:solidFill>
                <a:latin typeface="-apple-system"/>
              </a:rPr>
              <a:t>时，用于指定树的叶子节点中所包含的最多样本量，默认为</a:t>
            </a:r>
            <a:r>
              <a:rPr lang="en-US" altLang="zh-CN" sz="2400">
                <a:solidFill>
                  <a:srgbClr val="222222"/>
                </a:solidFill>
                <a:latin typeface="-apple-system"/>
              </a:rPr>
              <a:t>30</a:t>
            </a:r>
            <a:r>
              <a:rPr lang="zh-CN" altLang="en-US" sz="2400">
                <a:solidFill>
                  <a:srgbClr val="222222"/>
                </a:solidFill>
                <a:latin typeface="-apple-system"/>
              </a:rPr>
              <a:t>；该参数会影响搜寻树的构建和搜寻最近邻的速度； </a:t>
            </a:r>
            <a:r>
              <a:rPr lang="en-US" altLang="zh-CN" sz="2400">
                <a:solidFill>
                  <a:srgbClr val="FF0000"/>
                </a:solidFill>
                <a:latin typeface="-apple-system"/>
              </a:rPr>
              <a:t>p</a:t>
            </a:r>
            <a:r>
              <a:rPr lang="zh-CN" altLang="en-US" sz="2400">
                <a:solidFill>
                  <a:srgbClr val="222222"/>
                </a:solidFill>
                <a:latin typeface="-apple-system"/>
              </a:rPr>
              <a:t>：当参数</a:t>
            </a:r>
            <a:r>
              <a:rPr lang="en-US" altLang="zh-CN" sz="2400">
                <a:solidFill>
                  <a:srgbClr val="222222"/>
                </a:solidFill>
                <a:latin typeface="-apple-system"/>
              </a:rPr>
              <a:t>metric</a:t>
            </a:r>
            <a:r>
              <a:rPr lang="zh-CN" altLang="en-US" sz="2400">
                <a:solidFill>
                  <a:srgbClr val="222222"/>
                </a:solidFill>
                <a:latin typeface="-apple-system"/>
              </a:rPr>
              <a:t>为闵可夫斯基距离时（</a:t>
            </a:r>
            <a:r>
              <a:rPr lang="en-US" altLang="zh-CN" sz="2400">
                <a:solidFill>
                  <a:srgbClr val="222222"/>
                </a:solidFill>
                <a:latin typeface="-apple-system"/>
              </a:rPr>
              <a:t>'minkowski'</a:t>
            </a:r>
            <a:r>
              <a:rPr lang="zh-CN" altLang="en-US" sz="2400">
                <a:solidFill>
                  <a:srgbClr val="222222"/>
                </a:solidFill>
                <a:latin typeface="-apple-system"/>
              </a:rPr>
              <a:t>），</a:t>
            </a:r>
            <a:r>
              <a:rPr lang="en-US" altLang="zh-CN" sz="2400">
                <a:solidFill>
                  <a:srgbClr val="222222"/>
                </a:solidFill>
                <a:latin typeface="-apple-system"/>
              </a:rPr>
              <a:t>p=1</a:t>
            </a:r>
            <a:r>
              <a:rPr lang="zh-CN" altLang="en-US" sz="2400">
                <a:solidFill>
                  <a:srgbClr val="222222"/>
                </a:solidFill>
                <a:latin typeface="-apple-system"/>
              </a:rPr>
              <a:t>，表示计算点之间的曼哈顿距离；</a:t>
            </a:r>
            <a:r>
              <a:rPr lang="en-US" altLang="zh-CN" sz="2400">
                <a:solidFill>
                  <a:srgbClr val="222222"/>
                </a:solidFill>
                <a:latin typeface="-apple-system"/>
              </a:rPr>
              <a:t>p=2</a:t>
            </a:r>
            <a:r>
              <a:rPr lang="zh-CN" altLang="en-US" sz="2400">
                <a:solidFill>
                  <a:srgbClr val="222222"/>
                </a:solidFill>
                <a:latin typeface="-apple-system"/>
              </a:rPr>
              <a:t>，表示计算点之间的欧氏距离；该参数的默认值为</a:t>
            </a:r>
            <a:r>
              <a:rPr lang="en-US" altLang="zh-CN" sz="2400">
                <a:solidFill>
                  <a:srgbClr val="222222"/>
                </a:solidFill>
                <a:latin typeface="-apple-system"/>
              </a:rPr>
              <a:t>2</a:t>
            </a:r>
            <a:r>
              <a:rPr lang="zh-CN" altLang="en-US" sz="2400">
                <a:solidFill>
                  <a:srgbClr val="222222"/>
                </a:solidFill>
                <a:latin typeface="-apple-system"/>
              </a:rPr>
              <a:t>； </a:t>
            </a:r>
            <a:endParaRPr lang="en-US" altLang="zh-CN" sz="2400">
              <a:solidFill>
                <a:srgbClr val="222222"/>
              </a:solidFill>
              <a:latin typeface="-apple-system"/>
            </a:endParaRPr>
          </a:p>
          <a:p>
            <a:r>
              <a:rPr lang="en-US" altLang="zh-CN" sz="2400">
                <a:solidFill>
                  <a:srgbClr val="FF0000"/>
                </a:solidFill>
                <a:latin typeface="-apple-system"/>
              </a:rPr>
              <a:t>n_jobs</a:t>
            </a:r>
            <a:r>
              <a:rPr lang="zh-CN" altLang="en-US" sz="2400">
                <a:solidFill>
                  <a:srgbClr val="222222"/>
                </a:solidFill>
                <a:latin typeface="-apple-system"/>
              </a:rPr>
              <a:t>：用于设置密度聚类算法并行计算所需的</a:t>
            </a:r>
            <a:r>
              <a:rPr lang="en-US" altLang="zh-CN" sz="2400">
                <a:solidFill>
                  <a:srgbClr val="222222"/>
                </a:solidFill>
                <a:latin typeface="-apple-system"/>
              </a:rPr>
              <a:t>CPU</a:t>
            </a:r>
            <a:r>
              <a:rPr lang="zh-CN" altLang="en-US" sz="2400">
                <a:solidFill>
                  <a:srgbClr val="222222"/>
                </a:solidFill>
                <a:latin typeface="-apple-system"/>
              </a:rPr>
              <a:t>数量，默认为</a:t>
            </a:r>
            <a:r>
              <a:rPr lang="en-US" altLang="zh-CN" sz="2400">
                <a:solidFill>
                  <a:srgbClr val="222222"/>
                </a:solidFill>
                <a:latin typeface="-apple-system"/>
              </a:rPr>
              <a:t>1</a:t>
            </a:r>
            <a:r>
              <a:rPr lang="zh-CN" altLang="en-US" sz="2400">
                <a:solidFill>
                  <a:srgbClr val="222222"/>
                </a:solidFill>
                <a:latin typeface="-apple-system"/>
              </a:rPr>
              <a:t>；</a:t>
            </a:r>
          </a:p>
        </p:txBody>
      </p:sp>
    </p:spTree>
    <p:extLst>
      <p:ext uri="{BB962C8B-B14F-4D97-AF65-F5344CB8AC3E}">
        <p14:creationId xmlns:p14="http://schemas.microsoft.com/office/powerpoint/2010/main" val="154419750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任意多边形: 形状 23"/>
          <p:cNvSpPr/>
          <p:nvPr/>
        </p:nvSpPr>
        <p:spPr>
          <a:xfrm>
            <a:off x="3273038" y="0"/>
            <a:ext cx="5645924" cy="838684"/>
          </a:xfrm>
          <a:custGeom>
            <a:avLst/>
            <a:gdLst>
              <a:gd name="connsiteX0" fmla="*/ 0 w 5645924"/>
              <a:gd name="connsiteY0" fmla="*/ 0 h 838684"/>
              <a:gd name="connsiteX1" fmla="*/ 5645924 w 5645924"/>
              <a:gd name="connsiteY1" fmla="*/ 0 h 838684"/>
              <a:gd name="connsiteX2" fmla="*/ 5640599 w 5645924"/>
              <a:gd name="connsiteY2" fmla="*/ 12553 h 838684"/>
              <a:gd name="connsiteX3" fmla="*/ 2822962 w 5645924"/>
              <a:gd name="connsiteY3" fmla="*/ 838684 h 838684"/>
              <a:gd name="connsiteX4" fmla="*/ 5326 w 5645924"/>
              <a:gd name="connsiteY4" fmla="*/ 12553 h 838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45924" h="838684">
                <a:moveTo>
                  <a:pt x="0" y="0"/>
                </a:moveTo>
                <a:lnTo>
                  <a:pt x="5645924" y="0"/>
                </a:lnTo>
                <a:lnTo>
                  <a:pt x="5640599" y="12553"/>
                </a:lnTo>
                <a:cubicBezTo>
                  <a:pt x="5372416" y="484025"/>
                  <a:pt x="4212819" y="838684"/>
                  <a:pt x="2822962" y="838684"/>
                </a:cubicBezTo>
                <a:cubicBezTo>
                  <a:pt x="1433105" y="838684"/>
                  <a:pt x="273508" y="484025"/>
                  <a:pt x="5326" y="12553"/>
                </a:cubicBezTo>
                <a:close/>
              </a:path>
            </a:pathLst>
          </a:custGeom>
          <a:gradFill flip="none" rotWithShape="1">
            <a:gsLst>
              <a:gs pos="20000">
                <a:srgbClr val="F3E0D2"/>
              </a:gs>
              <a:gs pos="100000">
                <a:srgbClr val="8DC0B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3976126" y="96418"/>
            <a:ext cx="42397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>
                <a:solidFill>
                  <a:schemeClr val="bg1"/>
                </a:solidFill>
                <a:cs typeface="+mn-ea"/>
                <a:sym typeface="+mn-lt"/>
              </a:rPr>
              <a:t>用</a:t>
            </a:r>
            <a:r>
              <a:rPr lang="en-US" altLang="zh-CN" sz="2400">
                <a:solidFill>
                  <a:schemeClr val="bg1"/>
                </a:solidFill>
                <a:cs typeface="+mn-ea"/>
                <a:sym typeface="+mn-lt"/>
              </a:rPr>
              <a:t>python</a:t>
            </a:r>
            <a:r>
              <a:rPr lang="zh-CN" altLang="en-US" sz="2400">
                <a:solidFill>
                  <a:schemeClr val="bg1"/>
                </a:solidFill>
                <a:cs typeface="+mn-ea"/>
                <a:sym typeface="+mn-lt"/>
              </a:rPr>
              <a:t>实现</a:t>
            </a:r>
            <a:r>
              <a:rPr lang="en-US" altLang="zh-CN" sz="2400">
                <a:solidFill>
                  <a:schemeClr val="bg1"/>
                </a:solidFill>
                <a:cs typeface="+mn-ea"/>
                <a:sym typeface="+mn-lt"/>
              </a:rPr>
              <a:t>DBSCAN</a:t>
            </a:r>
            <a:r>
              <a:rPr lang="zh-CN" altLang="en-US" sz="2400">
                <a:solidFill>
                  <a:schemeClr val="bg1"/>
                </a:solidFill>
                <a:cs typeface="+mn-ea"/>
                <a:sym typeface="+mn-lt"/>
              </a:rPr>
              <a:t>算法</a:t>
            </a:r>
          </a:p>
        </p:txBody>
      </p:sp>
      <p:sp>
        <p:nvSpPr>
          <p:cNvPr id="26" name="矩形 25"/>
          <p:cNvSpPr/>
          <p:nvPr/>
        </p:nvSpPr>
        <p:spPr>
          <a:xfrm>
            <a:off x="5772000" y="637162"/>
            <a:ext cx="648000" cy="48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92F4A76-B926-4244-BBC9-EDF8CE78F8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7944" y="888042"/>
            <a:ext cx="8789106" cy="5969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18130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任意多边形: 形状 23"/>
          <p:cNvSpPr/>
          <p:nvPr/>
        </p:nvSpPr>
        <p:spPr>
          <a:xfrm>
            <a:off x="3273038" y="0"/>
            <a:ext cx="5645924" cy="838684"/>
          </a:xfrm>
          <a:custGeom>
            <a:avLst/>
            <a:gdLst>
              <a:gd name="connsiteX0" fmla="*/ 0 w 5645924"/>
              <a:gd name="connsiteY0" fmla="*/ 0 h 838684"/>
              <a:gd name="connsiteX1" fmla="*/ 5645924 w 5645924"/>
              <a:gd name="connsiteY1" fmla="*/ 0 h 838684"/>
              <a:gd name="connsiteX2" fmla="*/ 5640599 w 5645924"/>
              <a:gd name="connsiteY2" fmla="*/ 12553 h 838684"/>
              <a:gd name="connsiteX3" fmla="*/ 2822962 w 5645924"/>
              <a:gd name="connsiteY3" fmla="*/ 838684 h 838684"/>
              <a:gd name="connsiteX4" fmla="*/ 5326 w 5645924"/>
              <a:gd name="connsiteY4" fmla="*/ 12553 h 838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45924" h="838684">
                <a:moveTo>
                  <a:pt x="0" y="0"/>
                </a:moveTo>
                <a:lnTo>
                  <a:pt x="5645924" y="0"/>
                </a:lnTo>
                <a:lnTo>
                  <a:pt x="5640599" y="12553"/>
                </a:lnTo>
                <a:cubicBezTo>
                  <a:pt x="5372416" y="484025"/>
                  <a:pt x="4212819" y="838684"/>
                  <a:pt x="2822962" y="838684"/>
                </a:cubicBezTo>
                <a:cubicBezTo>
                  <a:pt x="1433105" y="838684"/>
                  <a:pt x="273508" y="484025"/>
                  <a:pt x="5326" y="12553"/>
                </a:cubicBezTo>
                <a:close/>
              </a:path>
            </a:pathLst>
          </a:custGeom>
          <a:gradFill flip="none" rotWithShape="1">
            <a:gsLst>
              <a:gs pos="20000">
                <a:srgbClr val="F3E0D2"/>
              </a:gs>
              <a:gs pos="100000">
                <a:srgbClr val="8DC0B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3976126" y="96418"/>
            <a:ext cx="42397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>
                <a:solidFill>
                  <a:schemeClr val="bg1"/>
                </a:solidFill>
                <a:cs typeface="+mn-ea"/>
                <a:sym typeface="+mn-lt"/>
              </a:rPr>
              <a:t>用</a:t>
            </a:r>
            <a:r>
              <a:rPr lang="en-US" altLang="zh-CN" sz="2400">
                <a:solidFill>
                  <a:schemeClr val="bg1"/>
                </a:solidFill>
                <a:cs typeface="+mn-ea"/>
                <a:sym typeface="+mn-lt"/>
              </a:rPr>
              <a:t>python</a:t>
            </a:r>
            <a:r>
              <a:rPr lang="zh-CN" altLang="en-US" sz="2400">
                <a:solidFill>
                  <a:schemeClr val="bg1"/>
                </a:solidFill>
                <a:cs typeface="+mn-ea"/>
                <a:sym typeface="+mn-lt"/>
              </a:rPr>
              <a:t>实现</a:t>
            </a:r>
            <a:r>
              <a:rPr lang="en-US" altLang="zh-CN" sz="2400">
                <a:solidFill>
                  <a:schemeClr val="bg1"/>
                </a:solidFill>
                <a:cs typeface="+mn-ea"/>
                <a:sym typeface="+mn-lt"/>
              </a:rPr>
              <a:t>DBSCAN</a:t>
            </a:r>
            <a:r>
              <a:rPr lang="zh-CN" altLang="en-US" sz="2400">
                <a:solidFill>
                  <a:schemeClr val="bg1"/>
                </a:solidFill>
                <a:cs typeface="+mn-ea"/>
                <a:sym typeface="+mn-lt"/>
              </a:rPr>
              <a:t>算法</a:t>
            </a:r>
          </a:p>
        </p:txBody>
      </p:sp>
      <p:sp>
        <p:nvSpPr>
          <p:cNvPr id="26" name="矩形 25"/>
          <p:cNvSpPr/>
          <p:nvPr/>
        </p:nvSpPr>
        <p:spPr>
          <a:xfrm>
            <a:off x="5772000" y="637162"/>
            <a:ext cx="648000" cy="48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FD9624C-1768-4583-BF13-D25F92FA56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837" y="558083"/>
            <a:ext cx="3174289" cy="6286875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A81F79F6-8D27-4344-B3DD-34C14B33F497}"/>
              </a:ext>
            </a:extLst>
          </p:cNvPr>
          <p:cNvSpPr txBox="1"/>
          <p:nvPr/>
        </p:nvSpPr>
        <p:spPr>
          <a:xfrm>
            <a:off x="4457700" y="935102"/>
            <a:ext cx="670045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0" i="0">
                <a:solidFill>
                  <a:srgbClr val="222222"/>
                </a:solidFill>
                <a:effectLst/>
                <a:latin typeface="-apple-system"/>
              </a:rPr>
              <a:t>我们将使用国内</a:t>
            </a:r>
            <a:r>
              <a:rPr lang="en-US" altLang="zh-CN" sz="2400" b="0" i="0">
                <a:solidFill>
                  <a:srgbClr val="222222"/>
                </a:solidFill>
                <a:effectLst/>
                <a:latin typeface="-apple-system"/>
              </a:rPr>
              <a:t>31</a:t>
            </a:r>
            <a:r>
              <a:rPr lang="zh-CN" altLang="en-US" sz="2400" b="0" i="0">
                <a:solidFill>
                  <a:srgbClr val="222222"/>
                </a:solidFill>
                <a:effectLst/>
                <a:latin typeface="-apple-system"/>
              </a:rPr>
              <a:t>个省份的人口出生率和死亡率数据作为分析对象。首先将数据读入到</a:t>
            </a:r>
            <a:r>
              <a:rPr lang="en-US" altLang="zh-CN" sz="2400" b="0" i="0">
                <a:solidFill>
                  <a:srgbClr val="222222"/>
                </a:solidFill>
                <a:effectLst/>
                <a:latin typeface="-apple-system"/>
              </a:rPr>
              <a:t>Python</a:t>
            </a:r>
            <a:r>
              <a:rPr lang="zh-CN" altLang="en-US" sz="2400" b="0" i="0">
                <a:solidFill>
                  <a:srgbClr val="222222"/>
                </a:solidFill>
                <a:effectLst/>
                <a:latin typeface="-apple-system"/>
              </a:rPr>
              <a:t>中，并绘制出生率和死亡率数据的散点图：</a:t>
            </a:r>
            <a:endParaRPr lang="zh-CN" altLang="en-US" sz="240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408D968-91C4-4D86-A85C-A17344E2D3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1046" y="2135431"/>
            <a:ext cx="6013759" cy="4521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0341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任意多边形: 形状 12"/>
          <p:cNvSpPr/>
          <p:nvPr/>
        </p:nvSpPr>
        <p:spPr>
          <a:xfrm>
            <a:off x="3273038" y="0"/>
            <a:ext cx="5645924" cy="838684"/>
          </a:xfrm>
          <a:custGeom>
            <a:avLst/>
            <a:gdLst>
              <a:gd name="connsiteX0" fmla="*/ 0 w 5645924"/>
              <a:gd name="connsiteY0" fmla="*/ 0 h 838684"/>
              <a:gd name="connsiteX1" fmla="*/ 5645924 w 5645924"/>
              <a:gd name="connsiteY1" fmla="*/ 0 h 838684"/>
              <a:gd name="connsiteX2" fmla="*/ 5640599 w 5645924"/>
              <a:gd name="connsiteY2" fmla="*/ 12553 h 838684"/>
              <a:gd name="connsiteX3" fmla="*/ 2822962 w 5645924"/>
              <a:gd name="connsiteY3" fmla="*/ 838684 h 838684"/>
              <a:gd name="connsiteX4" fmla="*/ 5326 w 5645924"/>
              <a:gd name="connsiteY4" fmla="*/ 12553 h 838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45924" h="838684">
                <a:moveTo>
                  <a:pt x="0" y="0"/>
                </a:moveTo>
                <a:lnTo>
                  <a:pt x="5645924" y="0"/>
                </a:lnTo>
                <a:lnTo>
                  <a:pt x="5640599" y="12553"/>
                </a:lnTo>
                <a:cubicBezTo>
                  <a:pt x="5372416" y="484025"/>
                  <a:pt x="4212819" y="838684"/>
                  <a:pt x="2822962" y="838684"/>
                </a:cubicBezTo>
                <a:cubicBezTo>
                  <a:pt x="1433105" y="838684"/>
                  <a:pt x="273508" y="484025"/>
                  <a:pt x="5326" y="12553"/>
                </a:cubicBezTo>
                <a:close/>
              </a:path>
            </a:pathLst>
          </a:custGeom>
          <a:gradFill flip="none" rotWithShape="1">
            <a:gsLst>
              <a:gs pos="20000">
                <a:srgbClr val="F3E0D2"/>
              </a:gs>
              <a:gs pos="100000">
                <a:srgbClr val="8DC0B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4683432" y="96529"/>
            <a:ext cx="28251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400">
                <a:solidFill>
                  <a:schemeClr val="bg1"/>
                </a:solidFill>
                <a:cs typeface="+mn-ea"/>
                <a:sym typeface="+mn-lt"/>
              </a:rPr>
              <a:t>K-means</a:t>
            </a:r>
            <a:r>
              <a:rPr lang="zh-CN" altLang="en-US" sz="2400">
                <a:solidFill>
                  <a:schemeClr val="bg1"/>
                </a:solidFill>
                <a:cs typeface="+mn-ea"/>
                <a:sym typeface="+mn-lt"/>
              </a:rPr>
              <a:t>聚类算法</a:t>
            </a:r>
          </a:p>
        </p:txBody>
      </p:sp>
      <p:sp>
        <p:nvSpPr>
          <p:cNvPr id="15" name="矩形 14"/>
          <p:cNvSpPr/>
          <p:nvPr/>
        </p:nvSpPr>
        <p:spPr>
          <a:xfrm>
            <a:off x="5772000" y="637162"/>
            <a:ext cx="648000" cy="48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422217E-F758-4BF9-9DF6-0CDEF7619EB5}"/>
              </a:ext>
            </a:extLst>
          </p:cNvPr>
          <p:cNvSpPr txBox="1"/>
          <p:nvPr/>
        </p:nvSpPr>
        <p:spPr>
          <a:xfrm>
            <a:off x="527054" y="764905"/>
            <a:ext cx="10881360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3600" b="0" i="0" u="none" strike="noStrike" baseline="0">
                <a:latin typeface="楷体" panose="02010609060101010101" pitchFamily="49" charset="-122"/>
                <a:ea typeface="楷体" panose="02010609060101010101" pitchFamily="49" charset="-122"/>
              </a:rPr>
              <a:t>K-means</a:t>
            </a:r>
            <a:r>
              <a:rPr lang="zh-CN" altLang="en-US" sz="3600" b="0" i="0" u="none" strike="noStrike" baseline="0">
                <a:latin typeface="楷体" panose="02010609060101010101" pitchFamily="49" charset="-122"/>
                <a:ea typeface="楷体" panose="02010609060101010101" pitchFamily="49" charset="-122"/>
              </a:rPr>
              <a:t>聚类的算法流程：</a:t>
            </a:r>
          </a:p>
          <a:p>
            <a:pPr algn="l"/>
            <a:r>
              <a:rPr lang="zh-CN" altLang="en-US" sz="3600" b="0" i="0" u="none" strike="noStrike" baseline="0">
                <a:latin typeface="楷体" panose="02010609060101010101" pitchFamily="49" charset="-122"/>
                <a:ea typeface="楷体" panose="02010609060101010101" pitchFamily="49" charset="-122"/>
              </a:rPr>
              <a:t>一、指定需要划分的簇的个数</a:t>
            </a:r>
            <a:r>
              <a:rPr lang="en-US" altLang="zh-CN" sz="3600" b="0" i="0" u="none" strike="noStrike" baseline="0">
                <a:latin typeface="楷体" panose="02010609060101010101" pitchFamily="49" charset="-122"/>
                <a:ea typeface="楷体" panose="02010609060101010101" pitchFamily="49" charset="-122"/>
              </a:rPr>
              <a:t>K</a:t>
            </a:r>
            <a:r>
              <a:rPr lang="zh-CN" altLang="en-US" sz="3600" b="0" i="0" u="none" strike="noStrike" baseline="0">
                <a:latin typeface="楷体" panose="02010609060101010101" pitchFamily="49" charset="-122"/>
                <a:ea typeface="楷体" panose="02010609060101010101" pitchFamily="49" charset="-122"/>
              </a:rPr>
              <a:t>值（类的个数）</a:t>
            </a:r>
            <a:r>
              <a:rPr lang="en-US" altLang="zh-CN" sz="3600" b="0" i="0" u="none" strike="noStrike" baseline="0">
                <a:latin typeface="楷体" panose="02010609060101010101" pitchFamily="49" charset="-122"/>
                <a:ea typeface="楷体" panose="02010609060101010101" pitchFamily="49" charset="-122"/>
              </a:rPr>
              <a:t>;</a:t>
            </a:r>
          </a:p>
          <a:p>
            <a:pPr algn="l"/>
            <a:r>
              <a:rPr lang="zh-CN" altLang="en-US" sz="3600" b="0" i="0" u="none" strike="noStrike" baseline="0">
                <a:latin typeface="楷体" panose="02010609060101010101" pitchFamily="49" charset="-122"/>
                <a:ea typeface="楷体" panose="02010609060101010101" pitchFamily="49" charset="-122"/>
              </a:rPr>
              <a:t>二、随机地选择</a:t>
            </a:r>
            <a:r>
              <a:rPr lang="en-US" altLang="zh-CN" sz="3600" b="0" i="0" u="none" strike="noStrike" baseline="0">
                <a:latin typeface="楷体" panose="02010609060101010101" pitchFamily="49" charset="-122"/>
                <a:ea typeface="楷体" panose="02010609060101010101" pitchFamily="49" charset="-122"/>
              </a:rPr>
              <a:t>K</a:t>
            </a:r>
            <a:r>
              <a:rPr lang="zh-CN" altLang="en-US" sz="3600" b="0" i="0" u="none" strike="noStrike" baseline="0">
                <a:latin typeface="楷体" panose="02010609060101010101" pitchFamily="49" charset="-122"/>
                <a:ea typeface="楷体" panose="02010609060101010101" pitchFamily="49" charset="-122"/>
              </a:rPr>
              <a:t>个数据对象作为初始的聚类中心</a:t>
            </a:r>
          </a:p>
          <a:p>
            <a:pPr algn="l"/>
            <a:r>
              <a:rPr lang="zh-CN" altLang="en-US" sz="3600" b="0" i="0" u="none" strike="noStrike" baseline="0">
                <a:latin typeface="楷体" panose="02010609060101010101" pitchFamily="49" charset="-122"/>
                <a:ea typeface="楷体" panose="02010609060101010101" pitchFamily="49" charset="-122"/>
              </a:rPr>
              <a:t>（不一定要是我们的样本点）</a:t>
            </a:r>
            <a:r>
              <a:rPr lang="en-US" altLang="zh-CN" sz="3600" b="0" i="0" u="none" strike="noStrike" baseline="0">
                <a:latin typeface="楷体" panose="02010609060101010101" pitchFamily="49" charset="-122"/>
                <a:ea typeface="楷体" panose="02010609060101010101" pitchFamily="49" charset="-122"/>
              </a:rPr>
              <a:t>;</a:t>
            </a:r>
          </a:p>
          <a:p>
            <a:pPr algn="l"/>
            <a:r>
              <a:rPr lang="zh-CN" altLang="en-US" sz="3600" b="0" i="0" u="none" strike="noStrike" baseline="0">
                <a:latin typeface="楷体" panose="02010609060101010101" pitchFamily="49" charset="-122"/>
                <a:ea typeface="楷体" panose="02010609060101010101" pitchFamily="49" charset="-122"/>
              </a:rPr>
              <a:t>三、计算其余的各个数据对象到这</a:t>
            </a:r>
            <a:r>
              <a:rPr lang="en-US" altLang="zh-CN" sz="3600" b="0" i="0" u="none" strike="noStrike" baseline="0">
                <a:latin typeface="楷体" panose="02010609060101010101" pitchFamily="49" charset="-122"/>
                <a:ea typeface="楷体" panose="02010609060101010101" pitchFamily="49" charset="-122"/>
              </a:rPr>
              <a:t>K</a:t>
            </a:r>
            <a:r>
              <a:rPr lang="zh-CN" altLang="en-US" sz="3600" b="0" i="0" u="none" strike="noStrike" baseline="0">
                <a:latin typeface="楷体" panose="02010609060101010101" pitchFamily="49" charset="-122"/>
                <a:ea typeface="楷体" panose="02010609060101010101" pitchFamily="49" charset="-122"/>
              </a:rPr>
              <a:t>个初始聚类中心</a:t>
            </a:r>
          </a:p>
          <a:p>
            <a:pPr algn="l"/>
            <a:r>
              <a:rPr lang="zh-CN" altLang="en-US" sz="3600" b="0" i="0" u="none" strike="noStrike" baseline="0">
                <a:latin typeface="楷体" panose="02010609060101010101" pitchFamily="49" charset="-122"/>
                <a:ea typeface="楷体" panose="02010609060101010101" pitchFamily="49" charset="-122"/>
              </a:rPr>
              <a:t>的距离，把数据对象划归到距离它最近的那个中心所</a:t>
            </a:r>
          </a:p>
          <a:p>
            <a:pPr algn="l"/>
            <a:r>
              <a:rPr lang="zh-CN" altLang="en-US" sz="3600" b="0" i="0" u="none" strike="noStrike" baseline="0">
                <a:latin typeface="楷体" panose="02010609060101010101" pitchFamily="49" charset="-122"/>
                <a:ea typeface="楷体" panose="02010609060101010101" pitchFamily="49" charset="-122"/>
              </a:rPr>
              <a:t>处在的簇类中</a:t>
            </a:r>
            <a:r>
              <a:rPr lang="en-US" altLang="zh-CN" sz="3600" b="0" i="0" u="none" strike="noStrike" baseline="0">
                <a:latin typeface="楷体" panose="02010609060101010101" pitchFamily="49" charset="-122"/>
                <a:ea typeface="楷体" panose="02010609060101010101" pitchFamily="49" charset="-122"/>
              </a:rPr>
              <a:t>;</a:t>
            </a:r>
          </a:p>
          <a:p>
            <a:pPr algn="l"/>
            <a:r>
              <a:rPr lang="zh-CN" altLang="en-US" sz="3600" b="0" i="0" u="none" strike="noStrike" baseline="0">
                <a:latin typeface="楷体" panose="02010609060101010101" pitchFamily="49" charset="-122"/>
                <a:ea typeface="楷体" panose="02010609060101010101" pitchFamily="49" charset="-122"/>
              </a:rPr>
              <a:t>四、调整新类并且重新计算出新类的中心</a:t>
            </a:r>
            <a:r>
              <a:rPr lang="en-US" altLang="zh-CN" sz="3600" b="0" i="0" u="none" strike="noStrike" baseline="0">
                <a:latin typeface="楷体" panose="02010609060101010101" pitchFamily="49" charset="-122"/>
                <a:ea typeface="楷体" panose="02010609060101010101" pitchFamily="49" charset="-122"/>
              </a:rPr>
              <a:t>;</a:t>
            </a:r>
          </a:p>
          <a:p>
            <a:pPr algn="l"/>
            <a:r>
              <a:rPr lang="zh-CN" altLang="en-US" sz="3600" b="0" i="0" u="none" strike="noStrike" baseline="0">
                <a:latin typeface="楷体" panose="02010609060101010101" pitchFamily="49" charset="-122"/>
                <a:ea typeface="楷体" panose="02010609060101010101" pitchFamily="49" charset="-122"/>
              </a:rPr>
              <a:t>五、循环步骤三和四，看中心是否收敛（不变），如</a:t>
            </a:r>
          </a:p>
          <a:p>
            <a:pPr algn="l"/>
            <a:r>
              <a:rPr lang="zh-CN" altLang="en-US" sz="3600" b="0" i="0" u="none" strike="noStrike" baseline="0">
                <a:latin typeface="楷体" panose="02010609060101010101" pitchFamily="49" charset="-122"/>
                <a:ea typeface="楷体" panose="02010609060101010101" pitchFamily="49" charset="-122"/>
              </a:rPr>
              <a:t>果收敛或达到迭代次数则停止循环</a:t>
            </a:r>
            <a:r>
              <a:rPr lang="en-US" altLang="zh-CN" sz="3600" b="0" i="0" u="none" strike="noStrike" baseline="0">
                <a:latin typeface="楷体" panose="02010609060101010101" pitchFamily="49" charset="-122"/>
                <a:ea typeface="楷体" panose="02010609060101010101" pitchFamily="49" charset="-122"/>
              </a:rPr>
              <a:t>;</a:t>
            </a:r>
          </a:p>
          <a:p>
            <a:pPr algn="l"/>
            <a:r>
              <a:rPr lang="zh-CN" altLang="en-US" sz="3600" b="0" i="0" u="none" strike="noStrike" baseline="0">
                <a:latin typeface="楷体" panose="02010609060101010101" pitchFamily="49" charset="-122"/>
                <a:ea typeface="楷体" panose="02010609060101010101" pitchFamily="49" charset="-122"/>
              </a:rPr>
              <a:t>六、结束。</a:t>
            </a:r>
            <a:endParaRPr lang="zh-CN" altLang="en-US" sz="540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AEFDFF3-B7F9-4D9F-AEE8-851C615DA6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36" y="604593"/>
            <a:ext cx="9667327" cy="5974191"/>
          </a:xfrm>
          <a:prstGeom prst="rect">
            <a:avLst/>
          </a:prstGeom>
        </p:spPr>
      </p:pic>
      <p:sp>
        <p:nvSpPr>
          <p:cNvPr id="24" name="任意多边形: 形状 23"/>
          <p:cNvSpPr/>
          <p:nvPr/>
        </p:nvSpPr>
        <p:spPr>
          <a:xfrm>
            <a:off x="3273038" y="0"/>
            <a:ext cx="5645924" cy="838684"/>
          </a:xfrm>
          <a:custGeom>
            <a:avLst/>
            <a:gdLst>
              <a:gd name="connsiteX0" fmla="*/ 0 w 5645924"/>
              <a:gd name="connsiteY0" fmla="*/ 0 h 838684"/>
              <a:gd name="connsiteX1" fmla="*/ 5645924 w 5645924"/>
              <a:gd name="connsiteY1" fmla="*/ 0 h 838684"/>
              <a:gd name="connsiteX2" fmla="*/ 5640599 w 5645924"/>
              <a:gd name="connsiteY2" fmla="*/ 12553 h 838684"/>
              <a:gd name="connsiteX3" fmla="*/ 2822962 w 5645924"/>
              <a:gd name="connsiteY3" fmla="*/ 838684 h 838684"/>
              <a:gd name="connsiteX4" fmla="*/ 5326 w 5645924"/>
              <a:gd name="connsiteY4" fmla="*/ 12553 h 838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45924" h="838684">
                <a:moveTo>
                  <a:pt x="0" y="0"/>
                </a:moveTo>
                <a:lnTo>
                  <a:pt x="5645924" y="0"/>
                </a:lnTo>
                <a:lnTo>
                  <a:pt x="5640599" y="12553"/>
                </a:lnTo>
                <a:cubicBezTo>
                  <a:pt x="5372416" y="484025"/>
                  <a:pt x="4212819" y="838684"/>
                  <a:pt x="2822962" y="838684"/>
                </a:cubicBezTo>
                <a:cubicBezTo>
                  <a:pt x="1433105" y="838684"/>
                  <a:pt x="273508" y="484025"/>
                  <a:pt x="5326" y="12553"/>
                </a:cubicBezTo>
                <a:close/>
              </a:path>
            </a:pathLst>
          </a:custGeom>
          <a:gradFill flip="none" rotWithShape="1">
            <a:gsLst>
              <a:gs pos="20000">
                <a:srgbClr val="F3E0D2"/>
              </a:gs>
              <a:gs pos="100000">
                <a:srgbClr val="8DC0B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3976126" y="96418"/>
            <a:ext cx="42397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>
                <a:solidFill>
                  <a:schemeClr val="bg1"/>
                </a:solidFill>
                <a:cs typeface="+mn-ea"/>
                <a:sym typeface="+mn-lt"/>
              </a:rPr>
              <a:t>如何寻找合适的参数</a:t>
            </a:r>
          </a:p>
        </p:txBody>
      </p:sp>
      <p:sp>
        <p:nvSpPr>
          <p:cNvPr id="26" name="矩形 25"/>
          <p:cNvSpPr/>
          <p:nvPr/>
        </p:nvSpPr>
        <p:spPr>
          <a:xfrm>
            <a:off x="5772000" y="637162"/>
            <a:ext cx="648000" cy="48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DC6840C-60DC-4450-AF0C-DA4A3B70736D}"/>
              </a:ext>
            </a:extLst>
          </p:cNvPr>
          <p:cNvSpPr txBox="1"/>
          <p:nvPr/>
        </p:nvSpPr>
        <p:spPr>
          <a:xfrm>
            <a:off x="9739563" y="2395910"/>
            <a:ext cx="2258848" cy="1653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000">
                <a:solidFill>
                  <a:schemeClr val="bg2">
                    <a:lumMod val="25000"/>
                  </a:schemeClr>
                </a:solidFill>
                <a:latin typeface="+mn-ea"/>
                <a:cs typeface="Arial" panose="020B0604020202020204" pitchFamily="34" charset="0"/>
              </a:rPr>
              <a:t>我们通过把不同参数组合下的结果保存下来，寻找较为合理的聚类结果。</a:t>
            </a:r>
            <a:endParaRPr lang="zh-CN" altLang="en-US" sz="2000" dirty="0">
              <a:solidFill>
                <a:schemeClr val="bg2">
                  <a:lumMod val="25000"/>
                </a:schemeClr>
              </a:solidFill>
              <a:latin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348321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任意多边形: 形状 23"/>
          <p:cNvSpPr/>
          <p:nvPr/>
        </p:nvSpPr>
        <p:spPr>
          <a:xfrm>
            <a:off x="3273038" y="0"/>
            <a:ext cx="5645924" cy="838684"/>
          </a:xfrm>
          <a:custGeom>
            <a:avLst/>
            <a:gdLst>
              <a:gd name="connsiteX0" fmla="*/ 0 w 5645924"/>
              <a:gd name="connsiteY0" fmla="*/ 0 h 838684"/>
              <a:gd name="connsiteX1" fmla="*/ 5645924 w 5645924"/>
              <a:gd name="connsiteY1" fmla="*/ 0 h 838684"/>
              <a:gd name="connsiteX2" fmla="*/ 5640599 w 5645924"/>
              <a:gd name="connsiteY2" fmla="*/ 12553 h 838684"/>
              <a:gd name="connsiteX3" fmla="*/ 2822962 w 5645924"/>
              <a:gd name="connsiteY3" fmla="*/ 838684 h 838684"/>
              <a:gd name="connsiteX4" fmla="*/ 5326 w 5645924"/>
              <a:gd name="connsiteY4" fmla="*/ 12553 h 838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45924" h="838684">
                <a:moveTo>
                  <a:pt x="0" y="0"/>
                </a:moveTo>
                <a:lnTo>
                  <a:pt x="5645924" y="0"/>
                </a:lnTo>
                <a:lnTo>
                  <a:pt x="5640599" y="12553"/>
                </a:lnTo>
                <a:cubicBezTo>
                  <a:pt x="5372416" y="484025"/>
                  <a:pt x="4212819" y="838684"/>
                  <a:pt x="2822962" y="838684"/>
                </a:cubicBezTo>
                <a:cubicBezTo>
                  <a:pt x="1433105" y="838684"/>
                  <a:pt x="273508" y="484025"/>
                  <a:pt x="5326" y="12553"/>
                </a:cubicBezTo>
                <a:close/>
              </a:path>
            </a:pathLst>
          </a:custGeom>
          <a:gradFill flip="none" rotWithShape="1">
            <a:gsLst>
              <a:gs pos="20000">
                <a:srgbClr val="F3E0D2"/>
              </a:gs>
              <a:gs pos="100000">
                <a:srgbClr val="8DC0B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3976126" y="96418"/>
            <a:ext cx="42397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>
                <a:solidFill>
                  <a:schemeClr val="bg1"/>
                </a:solidFill>
                <a:cs typeface="+mn-ea"/>
                <a:sym typeface="+mn-lt"/>
              </a:rPr>
              <a:t>如何寻找合适的参数</a:t>
            </a:r>
          </a:p>
        </p:txBody>
      </p:sp>
      <p:sp>
        <p:nvSpPr>
          <p:cNvPr id="26" name="矩形 25"/>
          <p:cNvSpPr/>
          <p:nvPr/>
        </p:nvSpPr>
        <p:spPr>
          <a:xfrm>
            <a:off x="5772000" y="637162"/>
            <a:ext cx="648000" cy="48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66655CB-87E6-44EF-83E2-573D001BCF33}"/>
              </a:ext>
            </a:extLst>
          </p:cNvPr>
          <p:cNvSpPr txBox="1"/>
          <p:nvPr/>
        </p:nvSpPr>
        <p:spPr>
          <a:xfrm>
            <a:off x="6652716" y="1791093"/>
            <a:ext cx="4888495" cy="38865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sz="2400" b="0" i="0">
                <a:solidFill>
                  <a:srgbClr val="222222"/>
                </a:solidFill>
                <a:effectLst/>
                <a:latin typeface="-apple-system"/>
              </a:rPr>
              <a:t>如左表所示，如果需要将数据聚为</a:t>
            </a:r>
            <a:r>
              <a:rPr lang="en-US" altLang="zh-CN" sz="2400" b="0" i="0">
                <a:solidFill>
                  <a:srgbClr val="222222"/>
                </a:solidFill>
                <a:effectLst/>
                <a:latin typeface="-apple-system"/>
              </a:rPr>
              <a:t>3</a:t>
            </a:r>
            <a:r>
              <a:rPr lang="zh-CN" altLang="en-US" sz="2400" b="0" i="0">
                <a:solidFill>
                  <a:srgbClr val="222222"/>
                </a:solidFill>
                <a:effectLst/>
                <a:latin typeface="-apple-system"/>
              </a:rPr>
              <a:t>类，则得到如上几种参数组合，这里</a:t>
            </a:r>
            <a:r>
              <a:rPr lang="zh-CN" altLang="en-US" sz="2400" b="1" i="0">
                <a:solidFill>
                  <a:srgbClr val="FF0000"/>
                </a:solidFill>
                <a:effectLst/>
                <a:latin typeface="-apple-system"/>
              </a:rPr>
              <a:t>不妨选择</a:t>
            </a:r>
            <a:r>
              <a:rPr lang="en-US" altLang="zh-CN" sz="2400" b="1" i="0">
                <a:solidFill>
                  <a:srgbClr val="FF0000"/>
                </a:solidFill>
                <a:effectLst/>
                <a:latin typeface="-apple-system"/>
              </a:rPr>
              <a:t>eps</a:t>
            </a:r>
            <a:r>
              <a:rPr lang="zh-CN" altLang="en-US" sz="2400" b="1" i="0">
                <a:solidFill>
                  <a:srgbClr val="FF0000"/>
                </a:solidFill>
                <a:effectLst/>
                <a:latin typeface="-apple-system"/>
              </a:rPr>
              <a:t>为</a:t>
            </a:r>
            <a:r>
              <a:rPr lang="en-US" altLang="zh-CN" sz="2400" b="1" i="0">
                <a:solidFill>
                  <a:srgbClr val="FF0000"/>
                </a:solidFill>
                <a:effectLst/>
                <a:latin typeface="-apple-system"/>
              </a:rPr>
              <a:t>0.801</a:t>
            </a:r>
            <a:r>
              <a:rPr lang="zh-CN" altLang="en-US" sz="2400" b="1" i="0">
                <a:solidFill>
                  <a:srgbClr val="FF0000"/>
                </a:solidFill>
                <a:effectLst/>
                <a:latin typeface="-apple-system"/>
              </a:rPr>
              <a:t>，</a:t>
            </a:r>
            <a:r>
              <a:rPr lang="en-US" altLang="zh-CN" sz="2400" b="1" i="0">
                <a:solidFill>
                  <a:srgbClr val="FF0000"/>
                </a:solidFill>
                <a:effectLst/>
                <a:latin typeface="-apple-system"/>
              </a:rPr>
              <a:t>min_samples</a:t>
            </a:r>
            <a:r>
              <a:rPr lang="zh-CN" altLang="en-US" sz="2400" b="1" i="0">
                <a:solidFill>
                  <a:srgbClr val="FF0000"/>
                </a:solidFill>
                <a:effectLst/>
                <a:latin typeface="-apple-system"/>
              </a:rPr>
              <a:t>为</a:t>
            </a:r>
            <a:r>
              <a:rPr lang="en-US" altLang="zh-CN" sz="2400" b="1" i="0">
                <a:solidFill>
                  <a:srgbClr val="FF0000"/>
                </a:solidFill>
                <a:effectLst/>
                <a:latin typeface="-apple-system"/>
              </a:rPr>
              <a:t>3</a:t>
            </a:r>
            <a:r>
              <a:rPr lang="zh-CN" altLang="en-US" sz="2400" b="1" i="0">
                <a:solidFill>
                  <a:srgbClr val="FF0000"/>
                </a:solidFill>
                <a:effectLst/>
                <a:latin typeface="-apple-system"/>
              </a:rPr>
              <a:t>的参数值</a:t>
            </a:r>
            <a:r>
              <a:rPr lang="zh-CN" altLang="en-US" sz="2400" b="0" i="0">
                <a:solidFill>
                  <a:srgbClr val="222222"/>
                </a:solidFill>
                <a:effectLst/>
                <a:latin typeface="-apple-system"/>
              </a:rPr>
              <a:t>（因为该参数组合下的异常点个数比较合理）。接下来，利用如上所得的参数组合，构造密度聚类模型，实现原始数据集的聚类，代码见下页</a:t>
            </a:r>
            <a:endParaRPr lang="zh-CN" altLang="en-US" sz="2400" dirty="0">
              <a:solidFill>
                <a:schemeClr val="bg2">
                  <a:lumMod val="25000"/>
                </a:schemeClr>
              </a:solidFill>
              <a:latin typeface="+mn-ea"/>
              <a:cs typeface="Arial" panose="020B060402020202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3CA4A76-3F8F-4FA7-B11B-D05BABD5D5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957" y="1907006"/>
            <a:ext cx="6398499" cy="3886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69836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任意多边形: 形状 23"/>
          <p:cNvSpPr/>
          <p:nvPr/>
        </p:nvSpPr>
        <p:spPr>
          <a:xfrm>
            <a:off x="3273038" y="0"/>
            <a:ext cx="5645924" cy="838684"/>
          </a:xfrm>
          <a:custGeom>
            <a:avLst/>
            <a:gdLst>
              <a:gd name="connsiteX0" fmla="*/ 0 w 5645924"/>
              <a:gd name="connsiteY0" fmla="*/ 0 h 838684"/>
              <a:gd name="connsiteX1" fmla="*/ 5645924 w 5645924"/>
              <a:gd name="connsiteY1" fmla="*/ 0 h 838684"/>
              <a:gd name="connsiteX2" fmla="*/ 5640599 w 5645924"/>
              <a:gd name="connsiteY2" fmla="*/ 12553 h 838684"/>
              <a:gd name="connsiteX3" fmla="*/ 2822962 w 5645924"/>
              <a:gd name="connsiteY3" fmla="*/ 838684 h 838684"/>
              <a:gd name="connsiteX4" fmla="*/ 5326 w 5645924"/>
              <a:gd name="connsiteY4" fmla="*/ 12553 h 838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45924" h="838684">
                <a:moveTo>
                  <a:pt x="0" y="0"/>
                </a:moveTo>
                <a:lnTo>
                  <a:pt x="5645924" y="0"/>
                </a:lnTo>
                <a:lnTo>
                  <a:pt x="5640599" y="12553"/>
                </a:lnTo>
                <a:cubicBezTo>
                  <a:pt x="5372416" y="484025"/>
                  <a:pt x="4212819" y="838684"/>
                  <a:pt x="2822962" y="838684"/>
                </a:cubicBezTo>
                <a:cubicBezTo>
                  <a:pt x="1433105" y="838684"/>
                  <a:pt x="273508" y="484025"/>
                  <a:pt x="5326" y="12553"/>
                </a:cubicBezTo>
                <a:close/>
              </a:path>
            </a:pathLst>
          </a:custGeom>
          <a:gradFill flip="none" rotWithShape="1">
            <a:gsLst>
              <a:gs pos="20000">
                <a:srgbClr val="F3E0D2"/>
              </a:gs>
              <a:gs pos="100000">
                <a:srgbClr val="8DC0B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3976126" y="96418"/>
            <a:ext cx="42397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>
                <a:solidFill>
                  <a:schemeClr val="bg1"/>
                </a:solidFill>
                <a:cs typeface="+mn-ea"/>
                <a:sym typeface="+mn-lt"/>
              </a:rPr>
              <a:t>选择合适的参数组合进行聚类</a:t>
            </a:r>
          </a:p>
        </p:txBody>
      </p:sp>
      <p:sp>
        <p:nvSpPr>
          <p:cNvPr id="26" name="矩形 25"/>
          <p:cNvSpPr/>
          <p:nvPr/>
        </p:nvSpPr>
        <p:spPr>
          <a:xfrm>
            <a:off x="5772000" y="637162"/>
            <a:ext cx="648000" cy="48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81221C5-D726-4839-89CA-E689442691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2499" y="935102"/>
            <a:ext cx="8134117" cy="5716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9876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1754636-6368-4E02-B1D9-F052146AE6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0652"/>
            <a:ext cx="6410104" cy="5388466"/>
          </a:xfrm>
          <a:prstGeom prst="rect">
            <a:avLst/>
          </a:prstGeom>
        </p:spPr>
      </p:pic>
      <p:sp>
        <p:nvSpPr>
          <p:cNvPr id="24" name="任意多边形: 形状 23"/>
          <p:cNvSpPr/>
          <p:nvPr/>
        </p:nvSpPr>
        <p:spPr>
          <a:xfrm>
            <a:off x="3273038" y="0"/>
            <a:ext cx="5645924" cy="838684"/>
          </a:xfrm>
          <a:custGeom>
            <a:avLst/>
            <a:gdLst>
              <a:gd name="connsiteX0" fmla="*/ 0 w 5645924"/>
              <a:gd name="connsiteY0" fmla="*/ 0 h 838684"/>
              <a:gd name="connsiteX1" fmla="*/ 5645924 w 5645924"/>
              <a:gd name="connsiteY1" fmla="*/ 0 h 838684"/>
              <a:gd name="connsiteX2" fmla="*/ 5640599 w 5645924"/>
              <a:gd name="connsiteY2" fmla="*/ 12553 h 838684"/>
              <a:gd name="connsiteX3" fmla="*/ 2822962 w 5645924"/>
              <a:gd name="connsiteY3" fmla="*/ 838684 h 838684"/>
              <a:gd name="connsiteX4" fmla="*/ 5326 w 5645924"/>
              <a:gd name="connsiteY4" fmla="*/ 12553 h 838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45924" h="838684">
                <a:moveTo>
                  <a:pt x="0" y="0"/>
                </a:moveTo>
                <a:lnTo>
                  <a:pt x="5645924" y="0"/>
                </a:lnTo>
                <a:lnTo>
                  <a:pt x="5640599" y="12553"/>
                </a:lnTo>
                <a:cubicBezTo>
                  <a:pt x="5372416" y="484025"/>
                  <a:pt x="4212819" y="838684"/>
                  <a:pt x="2822962" y="838684"/>
                </a:cubicBezTo>
                <a:cubicBezTo>
                  <a:pt x="1433105" y="838684"/>
                  <a:pt x="273508" y="484025"/>
                  <a:pt x="5326" y="12553"/>
                </a:cubicBezTo>
                <a:close/>
              </a:path>
            </a:pathLst>
          </a:custGeom>
          <a:gradFill flip="none" rotWithShape="1">
            <a:gsLst>
              <a:gs pos="20000">
                <a:srgbClr val="F3E0D2"/>
              </a:gs>
              <a:gs pos="100000">
                <a:srgbClr val="8DC0B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3976126" y="96418"/>
            <a:ext cx="42397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>
                <a:solidFill>
                  <a:schemeClr val="bg1"/>
                </a:solidFill>
                <a:cs typeface="+mn-ea"/>
                <a:sym typeface="+mn-lt"/>
              </a:rPr>
              <a:t>聚类的结果和分析</a:t>
            </a:r>
          </a:p>
        </p:txBody>
      </p:sp>
      <p:sp>
        <p:nvSpPr>
          <p:cNvPr id="26" name="矩形 25"/>
          <p:cNvSpPr/>
          <p:nvPr/>
        </p:nvSpPr>
        <p:spPr>
          <a:xfrm>
            <a:off x="5772000" y="637162"/>
            <a:ext cx="648000" cy="48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CE9BB79-52AF-4B91-94D9-0D0F885CC045}"/>
              </a:ext>
            </a:extLst>
          </p:cNvPr>
          <p:cNvSpPr txBox="1"/>
          <p:nvPr/>
        </p:nvSpPr>
        <p:spPr>
          <a:xfrm>
            <a:off x="6420000" y="856357"/>
            <a:ext cx="5198099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0" i="0">
                <a:solidFill>
                  <a:srgbClr val="222222"/>
                </a:solidFill>
                <a:effectLst/>
                <a:latin typeface="-apple-system"/>
              </a:rPr>
              <a:t>如左图所示，三角形、菱形和圆形所代表的点即为三个不同的簇，五角星所代表的点即为异常点，这个聚类效果还是非常不错的，对比建模之前的结论非常吻合。从左图可知，</a:t>
            </a:r>
            <a:r>
              <a:rPr lang="zh-CN" altLang="en-US" sz="2400" b="1" i="0">
                <a:solidFill>
                  <a:srgbClr val="222222"/>
                </a:solidFill>
                <a:effectLst/>
                <a:latin typeface="-apple-system"/>
              </a:rPr>
              <a:t>以北京、天津、上海为代表的省份</a:t>
            </a:r>
            <a:r>
              <a:rPr lang="zh-CN" altLang="en-US" sz="2400" b="0" i="0">
                <a:solidFill>
                  <a:srgbClr val="222222"/>
                </a:solidFill>
                <a:effectLst/>
                <a:latin typeface="-apple-system"/>
              </a:rPr>
              <a:t>，</a:t>
            </a:r>
            <a:r>
              <a:rPr lang="zh-CN" altLang="en-US" sz="2400" b="1" i="0">
                <a:solidFill>
                  <a:srgbClr val="021EAA"/>
                </a:solidFill>
                <a:effectLst/>
                <a:latin typeface="-apple-system"/>
              </a:rPr>
              <a:t>属于低出生率和低死亡率类型</a:t>
            </a:r>
            <a:r>
              <a:rPr lang="zh-CN" altLang="en-US" sz="2400" b="0" i="0">
                <a:solidFill>
                  <a:srgbClr val="222222"/>
                </a:solidFill>
                <a:effectLst/>
                <a:latin typeface="-apple-system"/>
              </a:rPr>
              <a:t>；</a:t>
            </a:r>
            <a:r>
              <a:rPr lang="zh-CN" altLang="en-US" sz="2400" b="1" i="0">
                <a:solidFill>
                  <a:srgbClr val="000000"/>
                </a:solidFill>
                <a:effectLst/>
                <a:latin typeface="-apple-system"/>
              </a:rPr>
              <a:t>广东、宁夏和新疆三个省份</a:t>
            </a:r>
            <a:r>
              <a:rPr lang="zh-CN" altLang="en-US" sz="2400" b="1" i="0">
                <a:solidFill>
                  <a:srgbClr val="021EAA"/>
                </a:solidFill>
                <a:effectLst/>
                <a:latin typeface="-apple-system"/>
              </a:rPr>
              <a:t>属于高出生率和低死亡率类型</a:t>
            </a:r>
            <a:r>
              <a:rPr lang="zh-CN" altLang="en-US" sz="2400" b="0" i="0">
                <a:solidFill>
                  <a:srgbClr val="222222"/>
                </a:solidFill>
                <a:effectLst/>
                <a:latin typeface="-apple-system"/>
              </a:rPr>
              <a:t>；</a:t>
            </a:r>
            <a:r>
              <a:rPr lang="zh-CN" altLang="en-US" sz="2400" b="1" i="0">
                <a:solidFill>
                  <a:srgbClr val="222222"/>
                </a:solidFill>
                <a:effectLst/>
                <a:latin typeface="-apple-system"/>
              </a:rPr>
              <a:t>江苏、四川、湖北为代表的省份</a:t>
            </a:r>
            <a:r>
              <a:rPr lang="zh-CN" altLang="en-US" sz="2400" b="1" i="0">
                <a:solidFill>
                  <a:srgbClr val="021EAA"/>
                </a:solidFill>
                <a:effectLst/>
                <a:latin typeface="-apple-system"/>
              </a:rPr>
              <a:t>属于高出生率和高死亡率类型</a:t>
            </a:r>
            <a:r>
              <a:rPr lang="zh-CN" altLang="en-US" sz="2400" b="0" i="0">
                <a:solidFill>
                  <a:srgbClr val="222222"/>
                </a:solidFill>
                <a:effectLst/>
                <a:latin typeface="-apple-system"/>
              </a:rPr>
              <a:t>。</a:t>
            </a:r>
            <a:r>
              <a:rPr lang="zh-CN" altLang="en-US" sz="2400" b="1" i="0">
                <a:solidFill>
                  <a:srgbClr val="FF4C00"/>
                </a:solidFill>
                <a:effectLst/>
                <a:latin typeface="-apple-system"/>
              </a:rPr>
              <a:t>四个异常点中</a:t>
            </a:r>
            <a:r>
              <a:rPr lang="zh-CN" altLang="en-US" sz="2400" b="0" i="0">
                <a:solidFill>
                  <a:srgbClr val="222222"/>
                </a:solidFill>
                <a:effectLst/>
                <a:latin typeface="-apple-system"/>
              </a:rPr>
              <a:t>，黑龙江与辽宁比较相似，属于低出生率和高死亡率类型；山东省属于极高出生率和高死亡率的省份；西藏属于高出生率和低死亡率的省份，但它与广东、宁夏和新疆更为相似。</a:t>
            </a:r>
            <a:endParaRPr lang="zh-CN" altLang="en-US" sz="2400"/>
          </a:p>
        </p:txBody>
      </p:sp>
    </p:spTree>
    <p:extLst>
      <p:ext uri="{BB962C8B-B14F-4D97-AF65-F5344CB8AC3E}">
        <p14:creationId xmlns:p14="http://schemas.microsoft.com/office/powerpoint/2010/main" val="269938252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任意多边形: 形状 23"/>
          <p:cNvSpPr/>
          <p:nvPr/>
        </p:nvSpPr>
        <p:spPr>
          <a:xfrm>
            <a:off x="3273038" y="0"/>
            <a:ext cx="5645924" cy="838684"/>
          </a:xfrm>
          <a:custGeom>
            <a:avLst/>
            <a:gdLst>
              <a:gd name="connsiteX0" fmla="*/ 0 w 5645924"/>
              <a:gd name="connsiteY0" fmla="*/ 0 h 838684"/>
              <a:gd name="connsiteX1" fmla="*/ 5645924 w 5645924"/>
              <a:gd name="connsiteY1" fmla="*/ 0 h 838684"/>
              <a:gd name="connsiteX2" fmla="*/ 5640599 w 5645924"/>
              <a:gd name="connsiteY2" fmla="*/ 12553 h 838684"/>
              <a:gd name="connsiteX3" fmla="*/ 2822962 w 5645924"/>
              <a:gd name="connsiteY3" fmla="*/ 838684 h 838684"/>
              <a:gd name="connsiteX4" fmla="*/ 5326 w 5645924"/>
              <a:gd name="connsiteY4" fmla="*/ 12553 h 838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45924" h="838684">
                <a:moveTo>
                  <a:pt x="0" y="0"/>
                </a:moveTo>
                <a:lnTo>
                  <a:pt x="5645924" y="0"/>
                </a:lnTo>
                <a:lnTo>
                  <a:pt x="5640599" y="12553"/>
                </a:lnTo>
                <a:cubicBezTo>
                  <a:pt x="5372416" y="484025"/>
                  <a:pt x="4212819" y="838684"/>
                  <a:pt x="2822962" y="838684"/>
                </a:cubicBezTo>
                <a:cubicBezTo>
                  <a:pt x="1433105" y="838684"/>
                  <a:pt x="273508" y="484025"/>
                  <a:pt x="5326" y="12553"/>
                </a:cubicBezTo>
                <a:close/>
              </a:path>
            </a:pathLst>
          </a:custGeom>
          <a:gradFill flip="none" rotWithShape="1">
            <a:gsLst>
              <a:gs pos="20000">
                <a:srgbClr val="F3E0D2"/>
              </a:gs>
              <a:gs pos="100000">
                <a:srgbClr val="8DC0B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4714324" y="146179"/>
            <a:ext cx="27633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400">
                <a:solidFill>
                  <a:schemeClr val="bg1"/>
                </a:solidFill>
                <a:cs typeface="+mn-ea"/>
                <a:sym typeface="+mn-lt"/>
              </a:rPr>
              <a:t>DBSCAN</a:t>
            </a:r>
            <a:r>
              <a:rPr lang="zh-CN" altLang="en-US" sz="2400">
                <a:solidFill>
                  <a:schemeClr val="bg1"/>
                </a:solidFill>
                <a:cs typeface="+mn-ea"/>
                <a:sym typeface="+mn-lt"/>
              </a:rPr>
              <a:t>优缺点</a:t>
            </a:r>
          </a:p>
        </p:txBody>
      </p:sp>
      <p:sp>
        <p:nvSpPr>
          <p:cNvPr id="26" name="矩形 25"/>
          <p:cNvSpPr/>
          <p:nvPr/>
        </p:nvSpPr>
        <p:spPr>
          <a:xfrm>
            <a:off x="5772000" y="637162"/>
            <a:ext cx="648000" cy="48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2B8BC72-F2D8-40B3-8FE8-82E8A9D35F13}"/>
              </a:ext>
            </a:extLst>
          </p:cNvPr>
          <p:cNvSpPr txBox="1"/>
          <p:nvPr/>
        </p:nvSpPr>
        <p:spPr>
          <a:xfrm>
            <a:off x="538081" y="1254550"/>
            <a:ext cx="11336762" cy="5324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3600" b="0" i="0" u="none" strike="noStrike" baseline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优点：</a:t>
            </a:r>
          </a:p>
          <a:p>
            <a:pPr algn="l"/>
            <a:r>
              <a:rPr lang="en-US" altLang="zh-CN" sz="2800" b="0" i="0" u="none" strike="noStrike" baseline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1. </a:t>
            </a:r>
            <a:r>
              <a:rPr lang="zh-CN" altLang="en-US" sz="2800" b="0" i="0" u="none" strike="noStrike" baseline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基于密度定义，能处理任意形状和大小的簇；</a:t>
            </a:r>
          </a:p>
          <a:p>
            <a:pPr algn="l"/>
            <a:r>
              <a:rPr lang="en-US" altLang="zh-CN" sz="2800" b="0" i="0" u="none" strike="noStrike" baseline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2. </a:t>
            </a:r>
            <a:r>
              <a:rPr lang="zh-CN" altLang="en-US" sz="2800" b="0" i="0" u="none" strike="noStrike" baseline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可在聚类的同时发现异常点；</a:t>
            </a:r>
          </a:p>
          <a:p>
            <a:pPr algn="l"/>
            <a:r>
              <a:rPr lang="en-US" altLang="zh-CN" sz="2800" b="0" i="0" u="none" strike="noStrike" baseline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3. </a:t>
            </a:r>
            <a:r>
              <a:rPr lang="zh-CN" altLang="en-US" sz="2800" b="0" i="0" u="none" strike="noStrike" baseline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与</a:t>
            </a:r>
            <a:r>
              <a:rPr lang="en-US" altLang="zh-CN" sz="2800" b="0" i="0" u="none" strike="noStrike" baseline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K-means</a:t>
            </a:r>
            <a:r>
              <a:rPr lang="zh-CN" altLang="en-US" sz="2800" b="0" i="0" u="none" strike="noStrike" baseline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比较起来，不需要输入要划分的聚类个数。</a:t>
            </a:r>
            <a:endParaRPr lang="en-US" altLang="zh-CN" sz="2800" b="0" i="0" u="none" strike="noStrike" baseline="0">
              <a:solidFill>
                <a:srgbClr val="00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l"/>
            <a:r>
              <a:rPr lang="zh-CN" altLang="en-US" sz="3600" b="0" i="0" u="none" strike="noStrike" baseline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缺点：</a:t>
            </a:r>
          </a:p>
          <a:p>
            <a:pPr algn="l"/>
            <a:r>
              <a:rPr lang="en-US" altLang="zh-CN" sz="2800" b="0" i="0" u="none" strike="noStrike" baseline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1. </a:t>
            </a:r>
            <a:r>
              <a:rPr lang="zh-CN" altLang="en-US" sz="2800" b="0" i="0" u="none" strike="noStrike" baseline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对输入参数</a:t>
            </a:r>
            <a:r>
              <a:rPr lang="en-US" altLang="zh-CN" sz="2800" b="0" i="0" u="none" strike="noStrike" baseline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ε</a:t>
            </a:r>
            <a:r>
              <a:rPr lang="zh-CN" altLang="en-US" sz="2800" b="0" i="0" u="none" strike="noStrike" baseline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和</a:t>
            </a:r>
            <a:r>
              <a:rPr lang="en-US" altLang="zh-CN" sz="2800" b="0" i="0" u="none" strike="noStrike" baseline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Minpts</a:t>
            </a:r>
            <a:r>
              <a:rPr lang="zh-CN" altLang="en-US" sz="2800" b="0" i="0" u="none" strike="noStrike" baseline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敏感，确定参数困难；</a:t>
            </a:r>
          </a:p>
          <a:p>
            <a:pPr algn="l"/>
            <a:r>
              <a:rPr lang="en-US" altLang="zh-CN" sz="2800" b="0" i="0" u="none" strike="noStrike" baseline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2. </a:t>
            </a:r>
            <a:r>
              <a:rPr lang="zh-CN" altLang="en-US" sz="2800" b="0" i="0" u="none" strike="noStrike" baseline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由于</a:t>
            </a:r>
            <a:r>
              <a:rPr lang="en-US" altLang="zh-CN" sz="2800" b="0" i="0" u="none" strike="noStrike" baseline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DBSCAN</a:t>
            </a:r>
            <a:r>
              <a:rPr lang="zh-CN" altLang="en-US" sz="2800" b="0" i="0" u="none" strike="noStrike" baseline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算法中，变量</a:t>
            </a:r>
            <a:r>
              <a:rPr lang="en-US" altLang="zh-CN" sz="2800" b="0" i="0" u="none" strike="noStrike" baseline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ε</a:t>
            </a:r>
            <a:r>
              <a:rPr lang="zh-CN" altLang="en-US" sz="2800" b="0" i="0" u="none" strike="noStrike" baseline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和</a:t>
            </a:r>
            <a:r>
              <a:rPr lang="en-US" altLang="zh-CN" sz="2800" b="0" i="0" u="none" strike="noStrike" baseline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Minpts</a:t>
            </a:r>
            <a:r>
              <a:rPr lang="zh-CN" altLang="en-US" sz="2800" b="0" i="0" u="none" strike="noStrike" baseline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是全局唯一的，当聚类的密度不均匀时，聚类距离相差很大时，聚类质量差；</a:t>
            </a:r>
          </a:p>
          <a:p>
            <a:pPr algn="l"/>
            <a:r>
              <a:rPr lang="en-US" altLang="zh-CN" sz="2800" b="0" i="0" u="none" strike="noStrike" baseline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3. </a:t>
            </a:r>
            <a:r>
              <a:rPr lang="zh-CN" altLang="en-US" sz="2800" b="0" i="0" u="none" strike="noStrike" baseline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当数据量增大时，要求较大的内存支持</a:t>
            </a:r>
            <a:r>
              <a:rPr lang="en-US" altLang="zh-CN" sz="2800" b="0" i="0" u="none" strike="noStrike" baseline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I</a:t>
            </a:r>
            <a:r>
              <a:rPr lang="en-US" altLang="zh-CN" sz="280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/O</a:t>
            </a:r>
            <a:r>
              <a:rPr lang="zh-CN" altLang="en-US" sz="280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消耗也很大</a:t>
            </a:r>
            <a:endParaRPr lang="en-US" altLang="zh-CN" sz="2800">
              <a:solidFill>
                <a:srgbClr val="00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l"/>
            <a:r>
              <a:rPr lang="zh-CN" altLang="en-US" sz="320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何时使用该算法？</a:t>
            </a:r>
            <a:endParaRPr lang="en-US" altLang="zh-CN" sz="320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l"/>
            <a:r>
              <a:rPr lang="zh-CN" altLang="en-US" sz="1800" b="0" i="0" u="none" strike="noStrike" baseline="0">
                <a:latin typeface="等线" panose="02010600030101010101" pitchFamily="2" charset="-122"/>
                <a:ea typeface="等线" panose="02010600030101010101" pitchFamily="2" charset="-122"/>
              </a:rPr>
              <a:t>只有两个指标，且做出散点图后发现数据表现得很有形状，这时候再使用</a:t>
            </a:r>
            <a:r>
              <a:rPr lang="en-US" altLang="zh-CN" sz="1800" b="0" i="0" u="none" strike="noStrike" baseline="0">
                <a:latin typeface="Calibri" panose="020F0502020204030204" pitchFamily="34" charset="0"/>
                <a:ea typeface="等线" panose="02010600030101010101" pitchFamily="2" charset="-122"/>
              </a:rPr>
              <a:t>DBSCAN</a:t>
            </a:r>
            <a:r>
              <a:rPr lang="zh-CN" altLang="en-US" sz="1800" b="0" i="0" u="none" strike="noStrike" baseline="0">
                <a:latin typeface="等线" panose="02010600030101010101" pitchFamily="2" charset="-122"/>
                <a:ea typeface="等线" panose="02010600030101010101" pitchFamily="2" charset="-122"/>
              </a:rPr>
              <a:t>进行聚类。</a:t>
            </a:r>
          </a:p>
          <a:p>
            <a:pPr algn="l"/>
            <a:r>
              <a:rPr lang="zh-CN" altLang="en-US" sz="1800" b="0" i="0" u="none" strike="noStrike" baseline="0">
                <a:latin typeface="等线" panose="02010600030101010101" pitchFamily="2" charset="-122"/>
                <a:ea typeface="等线" panose="02010600030101010101" pitchFamily="2" charset="-122"/>
              </a:rPr>
              <a:t>其他情况下，可以选择使用系统（层次）聚类法。</a:t>
            </a:r>
            <a:endParaRPr lang="zh-CN" altLang="en-US" sz="360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8291502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任意多边形: 形状 23"/>
          <p:cNvSpPr/>
          <p:nvPr/>
        </p:nvSpPr>
        <p:spPr>
          <a:xfrm>
            <a:off x="3273038" y="0"/>
            <a:ext cx="5645924" cy="838684"/>
          </a:xfrm>
          <a:custGeom>
            <a:avLst/>
            <a:gdLst>
              <a:gd name="connsiteX0" fmla="*/ 0 w 5645924"/>
              <a:gd name="connsiteY0" fmla="*/ 0 h 838684"/>
              <a:gd name="connsiteX1" fmla="*/ 5645924 w 5645924"/>
              <a:gd name="connsiteY1" fmla="*/ 0 h 838684"/>
              <a:gd name="connsiteX2" fmla="*/ 5640599 w 5645924"/>
              <a:gd name="connsiteY2" fmla="*/ 12553 h 838684"/>
              <a:gd name="connsiteX3" fmla="*/ 2822962 w 5645924"/>
              <a:gd name="connsiteY3" fmla="*/ 838684 h 838684"/>
              <a:gd name="connsiteX4" fmla="*/ 5326 w 5645924"/>
              <a:gd name="connsiteY4" fmla="*/ 12553 h 838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45924" h="838684">
                <a:moveTo>
                  <a:pt x="0" y="0"/>
                </a:moveTo>
                <a:lnTo>
                  <a:pt x="5645924" y="0"/>
                </a:lnTo>
                <a:lnTo>
                  <a:pt x="5640599" y="12553"/>
                </a:lnTo>
                <a:cubicBezTo>
                  <a:pt x="5372416" y="484025"/>
                  <a:pt x="4212819" y="838684"/>
                  <a:pt x="2822962" y="838684"/>
                </a:cubicBezTo>
                <a:cubicBezTo>
                  <a:pt x="1433105" y="838684"/>
                  <a:pt x="273508" y="484025"/>
                  <a:pt x="5326" y="12553"/>
                </a:cubicBezTo>
                <a:close/>
              </a:path>
            </a:pathLst>
          </a:custGeom>
          <a:gradFill flip="none" rotWithShape="1">
            <a:gsLst>
              <a:gs pos="20000">
                <a:srgbClr val="F3E0D2"/>
              </a:gs>
              <a:gs pos="100000">
                <a:srgbClr val="8DC0B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4714324" y="146179"/>
            <a:ext cx="27633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400">
                <a:solidFill>
                  <a:schemeClr val="bg1"/>
                </a:solidFill>
                <a:cs typeface="+mn-ea"/>
                <a:sym typeface="+mn-lt"/>
              </a:rPr>
              <a:t>DBSCAN</a:t>
            </a:r>
            <a:r>
              <a:rPr lang="zh-CN" altLang="en-US" sz="2400">
                <a:solidFill>
                  <a:schemeClr val="bg1"/>
                </a:solidFill>
                <a:cs typeface="+mn-ea"/>
                <a:sym typeface="+mn-lt"/>
              </a:rPr>
              <a:t>优缺点</a:t>
            </a:r>
          </a:p>
        </p:txBody>
      </p:sp>
      <p:sp>
        <p:nvSpPr>
          <p:cNvPr id="26" name="矩形 25"/>
          <p:cNvSpPr/>
          <p:nvPr/>
        </p:nvSpPr>
        <p:spPr>
          <a:xfrm>
            <a:off x="5772000" y="637162"/>
            <a:ext cx="648000" cy="48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1026" name="Picture 2" descr="90 &#10;0 0 &#10;000 0 &#10;0 十 &#10;00 0 0 &#10;0 0 0 &#10;epsilon = 1.00 &#10;minPoints = 4 &#10;00 &#10;0 &#10;(1 &#10;0 &#10;00 ">
            <a:extLst>
              <a:ext uri="{FF2B5EF4-FFF2-40B4-BE49-F238E27FC236}">
                <a16:creationId xmlns:a16="http://schemas.microsoft.com/office/drawing/2014/main" id="{8C0B61A9-681A-4EED-9E1A-1A804833EE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5366" y="754023"/>
            <a:ext cx="8873267" cy="5956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206335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任意多边形: 形状 20"/>
          <p:cNvSpPr/>
          <p:nvPr/>
        </p:nvSpPr>
        <p:spPr>
          <a:xfrm>
            <a:off x="0" y="0"/>
            <a:ext cx="7562850" cy="6858000"/>
          </a:xfrm>
          <a:custGeom>
            <a:avLst/>
            <a:gdLst>
              <a:gd name="connsiteX0" fmla="*/ 0 w 7562850"/>
              <a:gd name="connsiteY0" fmla="*/ 0 h 6858000"/>
              <a:gd name="connsiteX1" fmla="*/ 5896999 w 7562850"/>
              <a:gd name="connsiteY1" fmla="*/ 0 h 6858000"/>
              <a:gd name="connsiteX2" fmla="*/ 7562850 w 7562850"/>
              <a:gd name="connsiteY2" fmla="*/ 6858000 h 6858000"/>
              <a:gd name="connsiteX3" fmla="*/ 0 w 756285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62850" h="6858000">
                <a:moveTo>
                  <a:pt x="0" y="0"/>
                </a:moveTo>
                <a:lnTo>
                  <a:pt x="5896999" y="0"/>
                </a:lnTo>
                <a:lnTo>
                  <a:pt x="756285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DC0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2" name="任意多边形: 形状 21"/>
          <p:cNvSpPr/>
          <p:nvPr/>
        </p:nvSpPr>
        <p:spPr>
          <a:xfrm flipH="1" flipV="1">
            <a:off x="5299281" y="0"/>
            <a:ext cx="6892719" cy="6858000"/>
          </a:xfrm>
          <a:custGeom>
            <a:avLst/>
            <a:gdLst>
              <a:gd name="connsiteX0" fmla="*/ 6892719 w 6892719"/>
              <a:gd name="connsiteY0" fmla="*/ 6858000 h 6858000"/>
              <a:gd name="connsiteX1" fmla="*/ 0 w 6892719"/>
              <a:gd name="connsiteY1" fmla="*/ 6858000 h 6858000"/>
              <a:gd name="connsiteX2" fmla="*/ 0 w 6892719"/>
              <a:gd name="connsiteY2" fmla="*/ 0 h 6858000"/>
              <a:gd name="connsiteX3" fmla="*/ 5422854 w 6892719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92719" h="6858000">
                <a:moveTo>
                  <a:pt x="6892719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5422854" y="0"/>
                </a:lnTo>
                <a:close/>
              </a:path>
            </a:pathLst>
          </a:custGeom>
          <a:solidFill>
            <a:srgbClr val="F3E0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114551" y="1907381"/>
            <a:ext cx="7962899" cy="3043238"/>
          </a:xfrm>
          <a:prstGeom prst="rect">
            <a:avLst/>
          </a:prstGeom>
          <a:noFill/>
          <a:ln w="69850">
            <a:gradFill flip="none" rotWithShape="1">
              <a:gsLst>
                <a:gs pos="0">
                  <a:srgbClr val="F3E0D2"/>
                </a:gs>
                <a:gs pos="100000">
                  <a:srgbClr val="8DC0B1"/>
                </a:gs>
              </a:gsLst>
              <a:lin ang="1800000" scaled="0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2582966" y="2497976"/>
            <a:ext cx="7026069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1500">
                <a:solidFill>
                  <a:schemeClr val="bg1"/>
                </a:solidFill>
                <a:cs typeface="+mn-ea"/>
                <a:sym typeface="+mn-lt"/>
              </a:rPr>
              <a:t>THA</a:t>
            </a:r>
            <a:r>
              <a:rPr lang="en-US" altLang="zh-CN" sz="1150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NKS</a:t>
            </a:r>
            <a:endParaRPr lang="zh-CN" altLang="en-US" sz="1150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103158" y="160735"/>
            <a:ext cx="11985684" cy="6536531"/>
          </a:xfrm>
          <a:prstGeom prst="rect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0" name="任意多边形: 形状 29"/>
          <p:cNvSpPr/>
          <p:nvPr/>
        </p:nvSpPr>
        <p:spPr>
          <a:xfrm>
            <a:off x="107200" y="3081337"/>
            <a:ext cx="347663" cy="695326"/>
          </a:xfrm>
          <a:custGeom>
            <a:avLst/>
            <a:gdLst>
              <a:gd name="connsiteX0" fmla="*/ 0 w 692944"/>
              <a:gd name="connsiteY0" fmla="*/ 0 h 1385888"/>
              <a:gd name="connsiteX1" fmla="*/ 692944 w 692944"/>
              <a:gd name="connsiteY1" fmla="*/ 692944 h 1385888"/>
              <a:gd name="connsiteX2" fmla="*/ 0 w 692944"/>
              <a:gd name="connsiteY2" fmla="*/ 1385888 h 1385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92944" h="1385888">
                <a:moveTo>
                  <a:pt x="0" y="0"/>
                </a:moveTo>
                <a:cubicBezTo>
                  <a:pt x="382702" y="0"/>
                  <a:pt x="692944" y="310242"/>
                  <a:pt x="692944" y="692944"/>
                </a:cubicBezTo>
                <a:cubicBezTo>
                  <a:pt x="692944" y="1075646"/>
                  <a:pt x="382702" y="1385888"/>
                  <a:pt x="0" y="138588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1" name="任意多边形: 形状 30"/>
          <p:cNvSpPr/>
          <p:nvPr/>
        </p:nvSpPr>
        <p:spPr>
          <a:xfrm flipH="1">
            <a:off x="11737138" y="3081337"/>
            <a:ext cx="347663" cy="695326"/>
          </a:xfrm>
          <a:custGeom>
            <a:avLst/>
            <a:gdLst>
              <a:gd name="connsiteX0" fmla="*/ 0 w 692944"/>
              <a:gd name="connsiteY0" fmla="*/ 0 h 1385888"/>
              <a:gd name="connsiteX1" fmla="*/ 692944 w 692944"/>
              <a:gd name="connsiteY1" fmla="*/ 692944 h 1385888"/>
              <a:gd name="connsiteX2" fmla="*/ 0 w 692944"/>
              <a:gd name="connsiteY2" fmla="*/ 1385888 h 1385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92944" h="1385888">
                <a:moveTo>
                  <a:pt x="0" y="0"/>
                </a:moveTo>
                <a:cubicBezTo>
                  <a:pt x="382702" y="0"/>
                  <a:pt x="692944" y="310242"/>
                  <a:pt x="692944" y="692944"/>
                </a:cubicBezTo>
                <a:cubicBezTo>
                  <a:pt x="692944" y="1075646"/>
                  <a:pt x="382702" y="1385888"/>
                  <a:pt x="0" y="138588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任意多边形: 形状 12"/>
          <p:cNvSpPr/>
          <p:nvPr/>
        </p:nvSpPr>
        <p:spPr>
          <a:xfrm>
            <a:off x="3273038" y="0"/>
            <a:ext cx="5645924" cy="838684"/>
          </a:xfrm>
          <a:custGeom>
            <a:avLst/>
            <a:gdLst>
              <a:gd name="connsiteX0" fmla="*/ 0 w 5645924"/>
              <a:gd name="connsiteY0" fmla="*/ 0 h 838684"/>
              <a:gd name="connsiteX1" fmla="*/ 5645924 w 5645924"/>
              <a:gd name="connsiteY1" fmla="*/ 0 h 838684"/>
              <a:gd name="connsiteX2" fmla="*/ 5640599 w 5645924"/>
              <a:gd name="connsiteY2" fmla="*/ 12553 h 838684"/>
              <a:gd name="connsiteX3" fmla="*/ 2822962 w 5645924"/>
              <a:gd name="connsiteY3" fmla="*/ 838684 h 838684"/>
              <a:gd name="connsiteX4" fmla="*/ 5326 w 5645924"/>
              <a:gd name="connsiteY4" fmla="*/ 12553 h 838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45924" h="838684">
                <a:moveTo>
                  <a:pt x="0" y="0"/>
                </a:moveTo>
                <a:lnTo>
                  <a:pt x="5645924" y="0"/>
                </a:lnTo>
                <a:lnTo>
                  <a:pt x="5640599" y="12553"/>
                </a:lnTo>
                <a:cubicBezTo>
                  <a:pt x="5372416" y="484025"/>
                  <a:pt x="4212819" y="838684"/>
                  <a:pt x="2822962" y="838684"/>
                </a:cubicBezTo>
                <a:cubicBezTo>
                  <a:pt x="1433105" y="838684"/>
                  <a:pt x="273508" y="484025"/>
                  <a:pt x="5326" y="12553"/>
                </a:cubicBezTo>
                <a:close/>
              </a:path>
            </a:pathLst>
          </a:custGeom>
          <a:gradFill flip="none" rotWithShape="1">
            <a:gsLst>
              <a:gs pos="20000">
                <a:srgbClr val="F3E0D2"/>
              </a:gs>
              <a:gs pos="100000">
                <a:srgbClr val="8DC0B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4689611" y="109109"/>
            <a:ext cx="2812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>
                <a:solidFill>
                  <a:schemeClr val="bg1"/>
                </a:solidFill>
                <a:cs typeface="+mn-ea"/>
                <a:sym typeface="+mn-lt"/>
              </a:rPr>
              <a:t>图解</a:t>
            </a:r>
            <a:r>
              <a:rPr lang="en-US" altLang="zh-CN" sz="2400">
                <a:solidFill>
                  <a:schemeClr val="bg1"/>
                </a:solidFill>
                <a:cs typeface="+mn-ea"/>
                <a:sym typeface="+mn-lt"/>
              </a:rPr>
              <a:t>K-means</a:t>
            </a:r>
            <a:r>
              <a:rPr lang="zh-CN" altLang="en-US" sz="2400">
                <a:solidFill>
                  <a:schemeClr val="bg1"/>
                </a:solidFill>
                <a:cs typeface="+mn-ea"/>
                <a:sym typeface="+mn-lt"/>
              </a:rPr>
              <a:t>算法</a:t>
            </a:r>
          </a:p>
        </p:txBody>
      </p:sp>
      <p:sp>
        <p:nvSpPr>
          <p:cNvPr id="15" name="矩形 14"/>
          <p:cNvSpPr/>
          <p:nvPr/>
        </p:nvSpPr>
        <p:spPr>
          <a:xfrm>
            <a:off x="5772000" y="637162"/>
            <a:ext cx="648000" cy="48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A7DAF9E-E056-4D0F-A0EA-E5390930AE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7159" y="947792"/>
            <a:ext cx="10206917" cy="5594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577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任意多边形: 形状 12"/>
          <p:cNvSpPr/>
          <p:nvPr/>
        </p:nvSpPr>
        <p:spPr>
          <a:xfrm>
            <a:off x="3273038" y="0"/>
            <a:ext cx="5645924" cy="838684"/>
          </a:xfrm>
          <a:custGeom>
            <a:avLst/>
            <a:gdLst>
              <a:gd name="connsiteX0" fmla="*/ 0 w 5645924"/>
              <a:gd name="connsiteY0" fmla="*/ 0 h 838684"/>
              <a:gd name="connsiteX1" fmla="*/ 5645924 w 5645924"/>
              <a:gd name="connsiteY1" fmla="*/ 0 h 838684"/>
              <a:gd name="connsiteX2" fmla="*/ 5640599 w 5645924"/>
              <a:gd name="connsiteY2" fmla="*/ 12553 h 838684"/>
              <a:gd name="connsiteX3" fmla="*/ 2822962 w 5645924"/>
              <a:gd name="connsiteY3" fmla="*/ 838684 h 838684"/>
              <a:gd name="connsiteX4" fmla="*/ 5326 w 5645924"/>
              <a:gd name="connsiteY4" fmla="*/ 12553 h 838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45924" h="838684">
                <a:moveTo>
                  <a:pt x="0" y="0"/>
                </a:moveTo>
                <a:lnTo>
                  <a:pt x="5645924" y="0"/>
                </a:lnTo>
                <a:lnTo>
                  <a:pt x="5640599" y="12553"/>
                </a:lnTo>
                <a:cubicBezTo>
                  <a:pt x="5372416" y="484025"/>
                  <a:pt x="4212819" y="838684"/>
                  <a:pt x="2822962" y="838684"/>
                </a:cubicBezTo>
                <a:cubicBezTo>
                  <a:pt x="1433105" y="838684"/>
                  <a:pt x="273508" y="484025"/>
                  <a:pt x="5326" y="12553"/>
                </a:cubicBezTo>
                <a:close/>
              </a:path>
            </a:pathLst>
          </a:custGeom>
          <a:gradFill flip="none" rotWithShape="1">
            <a:gsLst>
              <a:gs pos="20000">
                <a:srgbClr val="F3E0D2"/>
              </a:gs>
              <a:gs pos="100000">
                <a:srgbClr val="8DC0B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4689610" y="109109"/>
            <a:ext cx="32187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400">
                <a:solidFill>
                  <a:schemeClr val="bg1"/>
                </a:solidFill>
                <a:cs typeface="+mn-ea"/>
                <a:sym typeface="+mn-lt"/>
              </a:rPr>
              <a:t>K-means</a:t>
            </a:r>
            <a:r>
              <a:rPr lang="zh-CN" altLang="en-US" sz="2400">
                <a:solidFill>
                  <a:schemeClr val="bg1"/>
                </a:solidFill>
                <a:cs typeface="+mn-ea"/>
                <a:sym typeface="+mn-lt"/>
              </a:rPr>
              <a:t>算法可视化</a:t>
            </a:r>
          </a:p>
        </p:txBody>
      </p:sp>
      <p:sp>
        <p:nvSpPr>
          <p:cNvPr id="15" name="矩形 14"/>
          <p:cNvSpPr/>
          <p:nvPr/>
        </p:nvSpPr>
        <p:spPr>
          <a:xfrm>
            <a:off x="5772000" y="637162"/>
            <a:ext cx="648000" cy="48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A0F57E3-18FC-4C30-97FC-B493A3206E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406" y="1964097"/>
            <a:ext cx="4958999" cy="253884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4DEC6B1D-04A5-482F-AECF-B59654BE33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8595" y="1935807"/>
            <a:ext cx="4958999" cy="2567133"/>
          </a:xfrm>
          <a:prstGeom prst="rect">
            <a:avLst/>
          </a:prstGeom>
        </p:spPr>
      </p:pic>
      <p:sp>
        <p:nvSpPr>
          <p:cNvPr id="5" name="箭头: 右 4">
            <a:extLst>
              <a:ext uri="{FF2B5EF4-FFF2-40B4-BE49-F238E27FC236}">
                <a16:creationId xmlns:a16="http://schemas.microsoft.com/office/drawing/2014/main" id="{6FAAA33E-E19B-4186-8860-A77B47EFE088}"/>
              </a:ext>
            </a:extLst>
          </p:cNvPr>
          <p:cNvSpPr/>
          <p:nvPr/>
        </p:nvSpPr>
        <p:spPr>
          <a:xfrm>
            <a:off x="5660858" y="3098132"/>
            <a:ext cx="920416" cy="451184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6601B5D-8574-4F4B-8E18-15322D7BE451}"/>
              </a:ext>
            </a:extLst>
          </p:cNvPr>
          <p:cNvSpPr txBox="1"/>
          <p:nvPr/>
        </p:nvSpPr>
        <p:spPr>
          <a:xfrm>
            <a:off x="1829468" y="5365282"/>
            <a:ext cx="88186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/>
              <a:t>可视化网站：https://www.naftaliharris.com/blog/visualizing-k-meansclustering/</a:t>
            </a:r>
          </a:p>
        </p:txBody>
      </p:sp>
    </p:spTree>
    <p:extLst>
      <p:ext uri="{BB962C8B-B14F-4D97-AF65-F5344CB8AC3E}">
        <p14:creationId xmlns:p14="http://schemas.microsoft.com/office/powerpoint/2010/main" val="33594170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任意多边形: 形状 12"/>
          <p:cNvSpPr/>
          <p:nvPr/>
        </p:nvSpPr>
        <p:spPr>
          <a:xfrm>
            <a:off x="3273038" y="0"/>
            <a:ext cx="5645924" cy="838684"/>
          </a:xfrm>
          <a:custGeom>
            <a:avLst/>
            <a:gdLst>
              <a:gd name="connsiteX0" fmla="*/ 0 w 5645924"/>
              <a:gd name="connsiteY0" fmla="*/ 0 h 838684"/>
              <a:gd name="connsiteX1" fmla="*/ 5645924 w 5645924"/>
              <a:gd name="connsiteY1" fmla="*/ 0 h 838684"/>
              <a:gd name="connsiteX2" fmla="*/ 5640599 w 5645924"/>
              <a:gd name="connsiteY2" fmla="*/ 12553 h 838684"/>
              <a:gd name="connsiteX3" fmla="*/ 2822962 w 5645924"/>
              <a:gd name="connsiteY3" fmla="*/ 838684 h 838684"/>
              <a:gd name="connsiteX4" fmla="*/ 5326 w 5645924"/>
              <a:gd name="connsiteY4" fmla="*/ 12553 h 838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45924" h="838684">
                <a:moveTo>
                  <a:pt x="0" y="0"/>
                </a:moveTo>
                <a:lnTo>
                  <a:pt x="5645924" y="0"/>
                </a:lnTo>
                <a:lnTo>
                  <a:pt x="5640599" y="12553"/>
                </a:lnTo>
                <a:cubicBezTo>
                  <a:pt x="5372416" y="484025"/>
                  <a:pt x="4212819" y="838684"/>
                  <a:pt x="2822962" y="838684"/>
                </a:cubicBezTo>
                <a:cubicBezTo>
                  <a:pt x="1433105" y="838684"/>
                  <a:pt x="273508" y="484025"/>
                  <a:pt x="5326" y="12553"/>
                </a:cubicBezTo>
                <a:close/>
              </a:path>
            </a:pathLst>
          </a:custGeom>
          <a:gradFill flip="none" rotWithShape="1">
            <a:gsLst>
              <a:gs pos="20000">
                <a:srgbClr val="F3E0D2"/>
              </a:gs>
              <a:gs pos="100000">
                <a:srgbClr val="8DC0B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4507840" y="157936"/>
            <a:ext cx="32452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>
                <a:solidFill>
                  <a:schemeClr val="bg1"/>
                </a:solidFill>
                <a:cs typeface="+mn-ea"/>
                <a:sym typeface="+mn-lt"/>
              </a:rPr>
              <a:t>算法流程图和算法评价</a:t>
            </a:r>
          </a:p>
        </p:txBody>
      </p:sp>
      <p:sp>
        <p:nvSpPr>
          <p:cNvPr id="15" name="矩形 14"/>
          <p:cNvSpPr/>
          <p:nvPr/>
        </p:nvSpPr>
        <p:spPr>
          <a:xfrm>
            <a:off x="5772000" y="637162"/>
            <a:ext cx="648000" cy="48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422217E-F758-4BF9-9DF6-0CDEF7619EB5}"/>
              </a:ext>
            </a:extLst>
          </p:cNvPr>
          <p:cNvSpPr txBox="1"/>
          <p:nvPr/>
        </p:nvSpPr>
        <p:spPr>
          <a:xfrm>
            <a:off x="502341" y="843873"/>
            <a:ext cx="108813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>
                <a:latin typeface="等线" panose="02010600030101010101" pitchFamily="2" charset="-122"/>
                <a:ea typeface="等线" panose="02010600030101010101" pitchFamily="2" charset="-122"/>
              </a:rPr>
              <a:t>	</a:t>
            </a:r>
            <a:endParaRPr lang="zh-CN" altLang="en-US" sz="320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3C5916D-5C12-4909-8F90-CDB8196508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817" y="157936"/>
            <a:ext cx="3344691" cy="670107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0CC055CC-833E-44C9-AC8C-53E1E559A7EC}"/>
              </a:ext>
            </a:extLst>
          </p:cNvPr>
          <p:cNvSpPr txBox="1"/>
          <p:nvPr/>
        </p:nvSpPr>
        <p:spPr>
          <a:xfrm>
            <a:off x="4847516" y="1371874"/>
            <a:ext cx="6811661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/>
              <a:t>优点：</a:t>
            </a:r>
          </a:p>
          <a:p>
            <a:r>
              <a:rPr lang="zh-CN" altLang="en-US" sz="2400"/>
              <a:t>（</a:t>
            </a:r>
            <a:r>
              <a:rPr lang="en-US" altLang="zh-CN" sz="2400"/>
              <a:t>1</a:t>
            </a:r>
            <a:r>
              <a:rPr lang="zh-CN" altLang="en-US" sz="2400"/>
              <a:t>）算法简单、快速。</a:t>
            </a:r>
          </a:p>
          <a:p>
            <a:r>
              <a:rPr lang="zh-CN" altLang="en-US" sz="2400"/>
              <a:t>（</a:t>
            </a:r>
            <a:r>
              <a:rPr lang="en-US" altLang="zh-CN" sz="2400"/>
              <a:t>2</a:t>
            </a:r>
            <a:r>
              <a:rPr lang="zh-CN" altLang="en-US" sz="2400"/>
              <a:t>）对处理大数据集，该算法是相对高效率的。</a:t>
            </a:r>
          </a:p>
          <a:p>
            <a:r>
              <a:rPr lang="zh-CN" altLang="en-US" sz="2400"/>
              <a:t>缺点：</a:t>
            </a:r>
          </a:p>
          <a:p>
            <a:r>
              <a:rPr lang="zh-CN" altLang="en-US" sz="2400"/>
              <a:t>（</a:t>
            </a:r>
            <a:r>
              <a:rPr lang="en-US" altLang="zh-CN" sz="2400"/>
              <a:t>1</a:t>
            </a:r>
            <a:r>
              <a:rPr lang="zh-CN" altLang="en-US" sz="2400"/>
              <a:t>）要求用户必须事先给出要生成的簇的数目</a:t>
            </a:r>
            <a:r>
              <a:rPr lang="en-US" altLang="zh-CN" sz="2400"/>
              <a:t>K</a:t>
            </a:r>
            <a:r>
              <a:rPr lang="zh-CN" altLang="en-US" sz="2400"/>
              <a:t>。</a:t>
            </a:r>
          </a:p>
          <a:p>
            <a:r>
              <a:rPr lang="zh-CN" altLang="en-US" sz="2400">
                <a:solidFill>
                  <a:srgbClr val="FF0000"/>
                </a:solidFill>
              </a:rPr>
              <a:t>（</a:t>
            </a:r>
            <a:r>
              <a:rPr lang="en-US" altLang="zh-CN" sz="2400">
                <a:solidFill>
                  <a:srgbClr val="FF0000"/>
                </a:solidFill>
              </a:rPr>
              <a:t>2</a:t>
            </a:r>
            <a:r>
              <a:rPr lang="zh-CN" altLang="en-US" sz="2400">
                <a:solidFill>
                  <a:srgbClr val="FF0000"/>
                </a:solidFill>
              </a:rPr>
              <a:t>）对初值敏感。</a:t>
            </a:r>
          </a:p>
          <a:p>
            <a:r>
              <a:rPr lang="zh-CN" altLang="en-US" sz="2400">
                <a:solidFill>
                  <a:srgbClr val="FF0000"/>
                </a:solidFill>
              </a:rPr>
              <a:t>（</a:t>
            </a:r>
            <a:r>
              <a:rPr lang="en-US" altLang="zh-CN" sz="2400">
                <a:solidFill>
                  <a:srgbClr val="FF0000"/>
                </a:solidFill>
              </a:rPr>
              <a:t>3</a:t>
            </a:r>
            <a:r>
              <a:rPr lang="zh-CN" altLang="en-US" sz="2400">
                <a:solidFill>
                  <a:srgbClr val="FF0000"/>
                </a:solidFill>
              </a:rPr>
              <a:t>）对于孤立点数据敏感。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57A9F7D9-C2A4-4AD1-BFD0-560562253C9F}"/>
              </a:ext>
            </a:extLst>
          </p:cNvPr>
          <p:cNvSpPr txBox="1"/>
          <p:nvPr/>
        </p:nvSpPr>
        <p:spPr>
          <a:xfrm>
            <a:off x="5020465" y="4577531"/>
            <a:ext cx="609805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/>
              <a:t>K‐means++</a:t>
            </a:r>
            <a:r>
              <a:rPr lang="zh-CN" altLang="en-US" sz="2400"/>
              <a:t>算法可解决</a:t>
            </a:r>
            <a:r>
              <a:rPr lang="en-US" altLang="zh-CN" sz="2400"/>
              <a:t>2</a:t>
            </a:r>
            <a:r>
              <a:rPr lang="zh-CN" altLang="en-US" sz="2400"/>
              <a:t>和</a:t>
            </a:r>
            <a:r>
              <a:rPr lang="en-US" altLang="zh-CN" sz="2400"/>
              <a:t>3</a:t>
            </a:r>
            <a:r>
              <a:rPr lang="zh-CN" altLang="en-US" sz="2400"/>
              <a:t>这两个缺点。</a:t>
            </a:r>
          </a:p>
        </p:txBody>
      </p:sp>
    </p:spTree>
    <p:extLst>
      <p:ext uri="{BB962C8B-B14F-4D97-AF65-F5344CB8AC3E}">
        <p14:creationId xmlns:p14="http://schemas.microsoft.com/office/powerpoint/2010/main" val="26288355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任意多边形: 形状 12"/>
          <p:cNvSpPr/>
          <p:nvPr/>
        </p:nvSpPr>
        <p:spPr>
          <a:xfrm>
            <a:off x="3273038" y="0"/>
            <a:ext cx="5645924" cy="838684"/>
          </a:xfrm>
          <a:custGeom>
            <a:avLst/>
            <a:gdLst>
              <a:gd name="connsiteX0" fmla="*/ 0 w 5645924"/>
              <a:gd name="connsiteY0" fmla="*/ 0 h 838684"/>
              <a:gd name="connsiteX1" fmla="*/ 5645924 w 5645924"/>
              <a:gd name="connsiteY1" fmla="*/ 0 h 838684"/>
              <a:gd name="connsiteX2" fmla="*/ 5640599 w 5645924"/>
              <a:gd name="connsiteY2" fmla="*/ 12553 h 838684"/>
              <a:gd name="connsiteX3" fmla="*/ 2822962 w 5645924"/>
              <a:gd name="connsiteY3" fmla="*/ 838684 h 838684"/>
              <a:gd name="connsiteX4" fmla="*/ 5326 w 5645924"/>
              <a:gd name="connsiteY4" fmla="*/ 12553 h 838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45924" h="838684">
                <a:moveTo>
                  <a:pt x="0" y="0"/>
                </a:moveTo>
                <a:lnTo>
                  <a:pt x="5645924" y="0"/>
                </a:lnTo>
                <a:lnTo>
                  <a:pt x="5640599" y="12553"/>
                </a:lnTo>
                <a:cubicBezTo>
                  <a:pt x="5372416" y="484025"/>
                  <a:pt x="4212819" y="838684"/>
                  <a:pt x="2822962" y="838684"/>
                </a:cubicBezTo>
                <a:cubicBezTo>
                  <a:pt x="1433105" y="838684"/>
                  <a:pt x="273508" y="484025"/>
                  <a:pt x="5326" y="12553"/>
                </a:cubicBezTo>
                <a:close/>
              </a:path>
            </a:pathLst>
          </a:custGeom>
          <a:gradFill flip="none" rotWithShape="1">
            <a:gsLst>
              <a:gs pos="20000">
                <a:srgbClr val="F3E0D2"/>
              </a:gs>
              <a:gs pos="100000">
                <a:srgbClr val="8DC0B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4827294" y="122325"/>
            <a:ext cx="28525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400">
                <a:solidFill>
                  <a:schemeClr val="bg1"/>
                </a:solidFill>
                <a:cs typeface="+mn-ea"/>
                <a:sym typeface="+mn-lt"/>
              </a:rPr>
              <a:t>K-means++</a:t>
            </a:r>
            <a:r>
              <a:rPr lang="zh-CN" altLang="en-US" sz="2400">
                <a:solidFill>
                  <a:schemeClr val="bg1"/>
                </a:solidFill>
                <a:cs typeface="+mn-ea"/>
                <a:sym typeface="+mn-lt"/>
              </a:rPr>
              <a:t>算法</a:t>
            </a:r>
          </a:p>
        </p:txBody>
      </p:sp>
      <p:sp>
        <p:nvSpPr>
          <p:cNvPr id="15" name="矩形 14"/>
          <p:cNvSpPr/>
          <p:nvPr/>
        </p:nvSpPr>
        <p:spPr>
          <a:xfrm>
            <a:off x="5772000" y="637162"/>
            <a:ext cx="648000" cy="48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89C93C0-16C4-4F72-B72B-5B21224800FE}"/>
              </a:ext>
            </a:extLst>
          </p:cNvPr>
          <p:cNvSpPr txBox="1"/>
          <p:nvPr/>
        </p:nvSpPr>
        <p:spPr>
          <a:xfrm>
            <a:off x="1249433" y="1150891"/>
            <a:ext cx="969313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2800" b="0" i="0" u="none" strike="noStrike" baseline="0">
                <a:solidFill>
                  <a:srgbClr val="000000"/>
                </a:solidFill>
                <a:latin typeface="MicrosoftYaHei"/>
              </a:rPr>
              <a:t>k-means++</a:t>
            </a:r>
            <a:r>
              <a:rPr lang="zh-CN" altLang="en-US" sz="2800" b="0" i="0" u="none" strike="noStrike" baseline="0">
                <a:solidFill>
                  <a:srgbClr val="000000"/>
                </a:solidFill>
                <a:latin typeface="MicrosoftYaHei"/>
              </a:rPr>
              <a:t>算法选择初始聚类中心的基本原则是：</a:t>
            </a:r>
            <a:r>
              <a:rPr lang="zh-CN" altLang="en-US" sz="2800" b="1" i="0" u="none" strike="noStrike" baseline="0">
                <a:solidFill>
                  <a:srgbClr val="FF0000"/>
                </a:solidFill>
                <a:latin typeface="MicrosoftYaHei-Bold"/>
              </a:rPr>
              <a:t>初始的聚类中心之间的相互距离要尽可能的远。</a:t>
            </a:r>
            <a:endParaRPr lang="zh-CN" altLang="en-US" sz="280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555EDF2-D584-46A3-907D-5A10C15901BF}"/>
              </a:ext>
            </a:extLst>
          </p:cNvPr>
          <p:cNvSpPr txBox="1"/>
          <p:nvPr/>
        </p:nvSpPr>
        <p:spPr>
          <a:xfrm>
            <a:off x="1329752" y="2417205"/>
            <a:ext cx="9532494" cy="35548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2500" b="0" i="0" u="none" strike="noStrike" baseline="0">
                <a:latin typeface="楷体" panose="02010609060101010101" pitchFamily="49" charset="-122"/>
                <a:ea typeface="楷体" panose="02010609060101010101" pitchFamily="49" charset="-122"/>
              </a:rPr>
              <a:t>算法描述如下：</a:t>
            </a:r>
          </a:p>
          <a:p>
            <a:pPr algn="l"/>
            <a:r>
              <a:rPr lang="zh-CN" altLang="en-US" sz="2500" b="0" i="0" u="none" strike="noStrike" baseline="0">
                <a:latin typeface="楷体" panose="02010609060101010101" pitchFamily="49" charset="-122"/>
                <a:ea typeface="楷体" panose="02010609060101010101" pitchFamily="49" charset="-122"/>
              </a:rPr>
              <a:t>（只对</a:t>
            </a:r>
            <a:r>
              <a:rPr lang="en-US" altLang="zh-CN" sz="2500" b="0" i="0" u="none" strike="noStrike" baseline="0">
                <a:latin typeface="楷体" panose="02010609060101010101" pitchFamily="49" charset="-122"/>
                <a:ea typeface="楷体" panose="02010609060101010101" pitchFamily="49" charset="-122"/>
              </a:rPr>
              <a:t>K-means</a:t>
            </a:r>
            <a:r>
              <a:rPr lang="zh-CN" altLang="en-US" sz="2500" b="0" i="0" u="none" strike="noStrike" baseline="0">
                <a:latin typeface="楷体" panose="02010609060101010101" pitchFamily="49" charset="-122"/>
                <a:ea typeface="楷体" panose="02010609060101010101" pitchFamily="49" charset="-122"/>
              </a:rPr>
              <a:t>算法“初始化</a:t>
            </a:r>
            <a:r>
              <a:rPr lang="en-US" altLang="zh-CN" sz="2500" b="0" i="0" u="none" strike="noStrike" baseline="0">
                <a:latin typeface="楷体" panose="02010609060101010101" pitchFamily="49" charset="-122"/>
                <a:ea typeface="楷体" panose="02010609060101010101" pitchFamily="49" charset="-122"/>
              </a:rPr>
              <a:t>K</a:t>
            </a:r>
            <a:r>
              <a:rPr lang="zh-CN" altLang="en-US" sz="2500" b="0" i="0" u="none" strike="noStrike" baseline="0">
                <a:latin typeface="楷体" panose="02010609060101010101" pitchFamily="49" charset="-122"/>
                <a:ea typeface="楷体" panose="02010609060101010101" pitchFamily="49" charset="-122"/>
              </a:rPr>
              <a:t>个聚类中心” 这一步进行了优化）</a:t>
            </a:r>
          </a:p>
          <a:p>
            <a:pPr algn="l"/>
            <a:r>
              <a:rPr lang="zh-CN" altLang="en-US" sz="2500" b="0" i="0" u="none" strike="noStrike" baseline="0">
                <a:latin typeface="楷体" panose="02010609060101010101" pitchFamily="49" charset="-122"/>
                <a:ea typeface="楷体" panose="02010609060101010101" pitchFamily="49" charset="-122"/>
              </a:rPr>
              <a:t>步骤一：随机选取一个样本作为第一个聚类中心；</a:t>
            </a:r>
          </a:p>
          <a:p>
            <a:pPr algn="l"/>
            <a:r>
              <a:rPr lang="zh-CN" altLang="en-US" sz="2500" b="0" i="0" u="none" strike="noStrike" baseline="0">
                <a:latin typeface="楷体" panose="02010609060101010101" pitchFamily="49" charset="-122"/>
                <a:ea typeface="楷体" panose="02010609060101010101" pitchFamily="49" charset="-122"/>
              </a:rPr>
              <a:t>步骤二：计算每个样本与当前已有聚类中心的最短距离（即与最</a:t>
            </a:r>
          </a:p>
          <a:p>
            <a:pPr algn="l"/>
            <a:r>
              <a:rPr lang="zh-CN" altLang="en-US" sz="2500" b="0" i="0" u="none" strike="noStrike" baseline="0">
                <a:latin typeface="楷体" panose="02010609060101010101" pitchFamily="49" charset="-122"/>
                <a:ea typeface="楷体" panose="02010609060101010101" pitchFamily="49" charset="-122"/>
              </a:rPr>
              <a:t>近一个聚类中心的距离），这个值越大，表示被选取作为聚类中</a:t>
            </a:r>
          </a:p>
          <a:p>
            <a:pPr algn="l"/>
            <a:r>
              <a:rPr lang="zh-CN" altLang="en-US" sz="2500" b="0" i="0" u="none" strike="noStrike" baseline="0">
                <a:latin typeface="楷体" panose="02010609060101010101" pitchFamily="49" charset="-122"/>
                <a:ea typeface="楷体" panose="02010609060101010101" pitchFamily="49" charset="-122"/>
              </a:rPr>
              <a:t>心的概率较大；最后，用轮盘法（依据概率大小来进行抽选）选</a:t>
            </a:r>
          </a:p>
          <a:p>
            <a:pPr algn="l"/>
            <a:r>
              <a:rPr lang="zh-CN" altLang="en-US" sz="2500" b="0" i="0" u="none" strike="noStrike" baseline="0">
                <a:latin typeface="楷体" panose="02010609060101010101" pitchFamily="49" charset="-122"/>
                <a:ea typeface="楷体" panose="02010609060101010101" pitchFamily="49" charset="-122"/>
              </a:rPr>
              <a:t>出下一个聚类中心；</a:t>
            </a:r>
          </a:p>
          <a:p>
            <a:pPr algn="l"/>
            <a:r>
              <a:rPr lang="zh-CN" altLang="en-US" sz="2500" b="0" i="0" u="none" strike="noStrike" baseline="0">
                <a:latin typeface="楷体" panose="02010609060101010101" pitchFamily="49" charset="-122"/>
                <a:ea typeface="楷体" panose="02010609060101010101" pitchFamily="49" charset="-122"/>
              </a:rPr>
              <a:t>步骤三：重复步骤二，直到选出</a:t>
            </a:r>
            <a:r>
              <a:rPr lang="en-US" altLang="zh-CN" sz="2500" b="0" i="0" u="none" strike="noStrike" baseline="0">
                <a:latin typeface="楷体" panose="02010609060101010101" pitchFamily="49" charset="-122"/>
                <a:ea typeface="楷体" panose="02010609060101010101" pitchFamily="49" charset="-122"/>
              </a:rPr>
              <a:t>K</a:t>
            </a:r>
            <a:r>
              <a:rPr lang="zh-CN" altLang="en-US" sz="2500" b="0" i="0" u="none" strike="noStrike" baseline="0">
                <a:latin typeface="楷体" panose="02010609060101010101" pitchFamily="49" charset="-122"/>
                <a:ea typeface="楷体" panose="02010609060101010101" pitchFamily="49" charset="-122"/>
              </a:rPr>
              <a:t>个聚类中心。选出初始点后，就</a:t>
            </a:r>
          </a:p>
          <a:p>
            <a:pPr algn="l"/>
            <a:r>
              <a:rPr lang="zh-CN" altLang="en-US" sz="2500" b="0" i="0" u="none" strike="noStrike" baseline="0">
                <a:latin typeface="楷体" panose="02010609060101010101" pitchFamily="49" charset="-122"/>
                <a:ea typeface="楷体" panose="02010609060101010101" pitchFamily="49" charset="-122"/>
              </a:rPr>
              <a:t>继续使用标准的</a:t>
            </a:r>
            <a:r>
              <a:rPr lang="en-US" altLang="zh-CN" sz="2500" b="0" i="0" u="none" strike="noStrike" baseline="0">
                <a:latin typeface="楷体" panose="02010609060101010101" pitchFamily="49" charset="-122"/>
                <a:ea typeface="楷体" panose="02010609060101010101" pitchFamily="49" charset="-122"/>
              </a:rPr>
              <a:t>K-means</a:t>
            </a:r>
            <a:r>
              <a:rPr lang="zh-CN" altLang="en-US" sz="2500" b="0" i="0" u="none" strike="noStrike" baseline="0">
                <a:latin typeface="楷体" panose="02010609060101010101" pitchFamily="49" charset="-122"/>
                <a:ea typeface="楷体" panose="02010609060101010101" pitchFamily="49" charset="-122"/>
              </a:rPr>
              <a:t>算法了。</a:t>
            </a:r>
            <a:endParaRPr lang="zh-CN" altLang="en-US" sz="2500"/>
          </a:p>
        </p:txBody>
      </p:sp>
    </p:spTree>
    <p:extLst>
      <p:ext uri="{BB962C8B-B14F-4D97-AF65-F5344CB8AC3E}">
        <p14:creationId xmlns:p14="http://schemas.microsoft.com/office/powerpoint/2010/main" val="20653431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8F710463-A8E9-4B53-B835-74AFCE879C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716" y="353979"/>
            <a:ext cx="3648075" cy="6200775"/>
          </a:xfrm>
          <a:prstGeom prst="rect">
            <a:avLst/>
          </a:prstGeom>
        </p:spPr>
      </p:pic>
      <p:sp>
        <p:nvSpPr>
          <p:cNvPr id="13" name="任意多边形: 形状 12"/>
          <p:cNvSpPr/>
          <p:nvPr/>
        </p:nvSpPr>
        <p:spPr>
          <a:xfrm>
            <a:off x="3273038" y="-5150"/>
            <a:ext cx="5645924" cy="838684"/>
          </a:xfrm>
          <a:custGeom>
            <a:avLst/>
            <a:gdLst>
              <a:gd name="connsiteX0" fmla="*/ 0 w 5645924"/>
              <a:gd name="connsiteY0" fmla="*/ 0 h 838684"/>
              <a:gd name="connsiteX1" fmla="*/ 5645924 w 5645924"/>
              <a:gd name="connsiteY1" fmla="*/ 0 h 838684"/>
              <a:gd name="connsiteX2" fmla="*/ 5640599 w 5645924"/>
              <a:gd name="connsiteY2" fmla="*/ 12553 h 838684"/>
              <a:gd name="connsiteX3" fmla="*/ 2822962 w 5645924"/>
              <a:gd name="connsiteY3" fmla="*/ 838684 h 838684"/>
              <a:gd name="connsiteX4" fmla="*/ 5326 w 5645924"/>
              <a:gd name="connsiteY4" fmla="*/ 12553 h 838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45924" h="838684">
                <a:moveTo>
                  <a:pt x="0" y="0"/>
                </a:moveTo>
                <a:lnTo>
                  <a:pt x="5645924" y="0"/>
                </a:lnTo>
                <a:lnTo>
                  <a:pt x="5640599" y="12553"/>
                </a:lnTo>
                <a:cubicBezTo>
                  <a:pt x="5372416" y="484025"/>
                  <a:pt x="4212819" y="838684"/>
                  <a:pt x="2822962" y="838684"/>
                </a:cubicBezTo>
                <a:cubicBezTo>
                  <a:pt x="1433105" y="838684"/>
                  <a:pt x="273508" y="484025"/>
                  <a:pt x="5326" y="12553"/>
                </a:cubicBezTo>
                <a:close/>
              </a:path>
            </a:pathLst>
          </a:custGeom>
          <a:gradFill flip="none" rotWithShape="1">
            <a:gsLst>
              <a:gs pos="20000">
                <a:srgbClr val="F3E0D2"/>
              </a:gs>
              <a:gs pos="100000">
                <a:srgbClr val="8DC0B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4827294" y="122325"/>
            <a:ext cx="28525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400">
                <a:solidFill>
                  <a:schemeClr val="bg1"/>
                </a:solidFill>
                <a:cs typeface="+mn-ea"/>
                <a:sym typeface="+mn-lt"/>
              </a:rPr>
              <a:t>spss</a:t>
            </a:r>
            <a:r>
              <a:rPr lang="zh-CN" altLang="en-US" sz="2400">
                <a:solidFill>
                  <a:schemeClr val="bg1"/>
                </a:solidFill>
                <a:cs typeface="+mn-ea"/>
                <a:sym typeface="+mn-lt"/>
              </a:rPr>
              <a:t>软件操作</a:t>
            </a:r>
          </a:p>
        </p:txBody>
      </p:sp>
      <p:sp>
        <p:nvSpPr>
          <p:cNvPr id="15" name="矩形 14"/>
          <p:cNvSpPr/>
          <p:nvPr/>
        </p:nvSpPr>
        <p:spPr>
          <a:xfrm>
            <a:off x="5772000" y="637162"/>
            <a:ext cx="648000" cy="48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375D8B5-A896-4E33-9D2E-05BD772D8E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6283" y="1273568"/>
            <a:ext cx="5855001" cy="4730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056645"/>
      </p:ext>
    </p:extLst>
  </p:cSld>
  <p:clrMapOvr>
    <a:masterClrMapping/>
  </p:clrMapOvr>
</p:sld>
</file>

<file path=ppt/theme/theme1.xml><?xml version="1.0" encoding="utf-8"?>
<a:theme xmlns:a="http://schemas.openxmlformats.org/drawingml/2006/main" name="第一PPT，www.1ppt.com">
  <a:themeElements>
    <a:clrScheme name="Office">
      <a:dk1>
        <a:srgbClr val="000000"/>
      </a:dk1>
      <a:lt1>
        <a:srgbClr val="FFFFFF"/>
      </a:lt1>
      <a:dk2>
        <a:srgbClr val="768395"/>
      </a:dk2>
      <a:lt2>
        <a:srgbClr val="F0F0F0"/>
      </a:lt2>
      <a:accent1>
        <a:srgbClr val="3159B4"/>
      </a:accent1>
      <a:accent2>
        <a:srgbClr val="3789FF"/>
      </a:accent2>
      <a:accent3>
        <a:srgbClr val="00C6D0"/>
      </a:accent3>
      <a:accent4>
        <a:srgbClr val="76E5DB"/>
      </a:accent4>
      <a:accent5>
        <a:srgbClr val="FF701D"/>
      </a:accent5>
      <a:accent6>
        <a:srgbClr val="835DE4"/>
      </a:accent6>
      <a:hlink>
        <a:srgbClr val="046DA3"/>
      </a:hlink>
      <a:folHlink>
        <a:srgbClr val="BFBFBF"/>
      </a:folHlink>
    </a:clrScheme>
    <a:fontScheme name="cuvkj4al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lnSpc>
            <a:spcPct val="130000"/>
          </a:lnSpc>
          <a:defRPr sz="1200" dirty="0">
            <a:solidFill>
              <a:schemeClr val="bg2">
                <a:lumMod val="25000"/>
              </a:schemeClr>
            </a:solidFill>
            <a:latin typeface="+mn-ea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uvkj4al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3159B4"/>
    </a:accent1>
    <a:accent2>
      <a:srgbClr val="3789FF"/>
    </a:accent2>
    <a:accent3>
      <a:srgbClr val="00C6D0"/>
    </a:accent3>
    <a:accent4>
      <a:srgbClr val="76E5DB"/>
    </a:accent4>
    <a:accent5>
      <a:srgbClr val="FF701D"/>
    </a:accent5>
    <a:accent6>
      <a:srgbClr val="835DE4"/>
    </a:accent6>
    <a:hlink>
      <a:srgbClr val="046DA3"/>
    </a:hlink>
    <a:folHlink>
      <a:srgbClr val="BFBFBF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3159B4"/>
    </a:accent1>
    <a:accent2>
      <a:srgbClr val="3789FF"/>
    </a:accent2>
    <a:accent3>
      <a:srgbClr val="00C6D0"/>
    </a:accent3>
    <a:accent4>
      <a:srgbClr val="76E5DB"/>
    </a:accent4>
    <a:accent5>
      <a:srgbClr val="FF701D"/>
    </a:accent5>
    <a:accent6>
      <a:srgbClr val="835DE4"/>
    </a:accent6>
    <a:hlink>
      <a:srgbClr val="046DA3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2077</TotalTime>
  <Words>3071</Words>
  <Application>Microsoft Office PowerPoint</Application>
  <PresentationFormat>宽屏</PresentationFormat>
  <Paragraphs>223</Paragraphs>
  <Slides>46</Slides>
  <Notes>10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46</vt:i4>
      </vt:variant>
    </vt:vector>
  </HeadingPairs>
  <TitlesOfParts>
    <vt:vector size="58" baseType="lpstr">
      <vt:lpstr>-apple-system</vt:lpstr>
      <vt:lpstr>MicrosoftYaHei</vt:lpstr>
      <vt:lpstr>MicrosoftYaHei-Bold</vt:lpstr>
      <vt:lpstr>TimesNewRomanPSMT</vt:lpstr>
      <vt:lpstr>等线</vt:lpstr>
      <vt:lpstr>楷体</vt:lpstr>
      <vt:lpstr>宋体</vt:lpstr>
      <vt:lpstr>微软雅黑</vt:lpstr>
      <vt:lpstr>Arial</vt:lpstr>
      <vt:lpstr>Calibri</vt:lpstr>
      <vt:lpstr>第一PPT，www.1ppt.com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>第一PPT</Manager>
  <Company>第一PPT，www.1ppt.com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简约撞色</dc:title>
  <dc:creator>第一PPT</dc:creator>
  <cp:keywords>www.1ppt.com</cp:keywords>
  <dc:description>www.1ppt.com</dc:description>
  <cp:lastModifiedBy>刘 文杰</cp:lastModifiedBy>
  <cp:revision>76</cp:revision>
  <dcterms:created xsi:type="dcterms:W3CDTF">2019-11-24T03:11:00Z</dcterms:created>
  <dcterms:modified xsi:type="dcterms:W3CDTF">2022-04-25T02:30:03Z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2052-11.1.0.9584</vt:lpwstr>
  </property>
</Properties>
</file>